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25.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6" r:id="rId1"/>
  </p:sldMasterIdLst>
  <p:notesMasterIdLst>
    <p:notesMasterId r:id="rId57"/>
  </p:notesMasterIdLst>
  <p:sldIdLst>
    <p:sldId id="256" r:id="rId2"/>
    <p:sldId id="260" r:id="rId3"/>
    <p:sldId id="259" r:id="rId4"/>
    <p:sldId id="257" r:id="rId5"/>
    <p:sldId id="261" r:id="rId6"/>
    <p:sldId id="263" r:id="rId7"/>
    <p:sldId id="258" r:id="rId8"/>
    <p:sldId id="269" r:id="rId9"/>
    <p:sldId id="270" r:id="rId10"/>
    <p:sldId id="271" r:id="rId11"/>
    <p:sldId id="272" r:id="rId12"/>
    <p:sldId id="273" r:id="rId13"/>
    <p:sldId id="274" r:id="rId14"/>
    <p:sldId id="275" r:id="rId15"/>
    <p:sldId id="276" r:id="rId16"/>
    <p:sldId id="277" r:id="rId17"/>
    <p:sldId id="278" r:id="rId18"/>
    <p:sldId id="264" r:id="rId19"/>
    <p:sldId id="280" r:id="rId20"/>
    <p:sldId id="281" r:id="rId21"/>
    <p:sldId id="282" r:id="rId22"/>
    <p:sldId id="262" r:id="rId23"/>
    <p:sldId id="283" r:id="rId24"/>
    <p:sldId id="284" r:id="rId25"/>
    <p:sldId id="285" r:id="rId26"/>
    <p:sldId id="267" r:id="rId27"/>
    <p:sldId id="287" r:id="rId28"/>
    <p:sldId id="286" r:id="rId29"/>
    <p:sldId id="288" r:id="rId30"/>
    <p:sldId id="292" r:id="rId31"/>
    <p:sldId id="293" r:id="rId32"/>
    <p:sldId id="31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 id="313" r:id="rId50"/>
    <p:sldId id="314" r:id="rId51"/>
    <p:sldId id="294" r:id="rId52"/>
    <p:sldId id="295" r:id="rId53"/>
    <p:sldId id="290" r:id="rId54"/>
    <p:sldId id="291" r:id="rId55"/>
    <p:sldId id="289"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2" d="100"/>
          <a:sy n="92" d="100"/>
        </p:scale>
        <p:origin x="-1576"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printerSettings" Target="printerSettings/printerSettings1.bin"/><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DC5E90-71B8-460F-A14C-87078C331ED3}"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CB85CAF9-1F0A-40E0-BE74-7E5958E84597}">
      <dgm:prSet phldrT="[Text]"/>
      <dgm:spPr/>
      <dgm:t>
        <a:bodyPr/>
        <a:lstStyle/>
        <a:p>
          <a:r>
            <a:rPr lang="en-US" dirty="0" smtClean="0"/>
            <a:t>Draft MSP Goal(s)/Objectives</a:t>
          </a:r>
          <a:endParaRPr lang="en-US" dirty="0"/>
        </a:p>
      </dgm:t>
    </dgm:pt>
    <dgm:pt modelId="{E1FF8E3E-4BD9-4715-A49C-76EF33D1C8A0}" type="parTrans" cxnId="{B01DF0FF-5FC3-46DF-9538-32DBFBF4DF54}">
      <dgm:prSet/>
      <dgm:spPr/>
      <dgm:t>
        <a:bodyPr/>
        <a:lstStyle/>
        <a:p>
          <a:endParaRPr lang="en-US"/>
        </a:p>
      </dgm:t>
    </dgm:pt>
    <dgm:pt modelId="{FC298681-9C54-44D8-8F70-2F8BA0BE5354}" type="sibTrans" cxnId="{B01DF0FF-5FC3-46DF-9538-32DBFBF4DF54}">
      <dgm:prSet/>
      <dgm:spPr/>
      <dgm:t>
        <a:bodyPr/>
        <a:lstStyle/>
        <a:p>
          <a:endParaRPr lang="en-US"/>
        </a:p>
      </dgm:t>
    </dgm:pt>
    <dgm:pt modelId="{547DC6B7-20FD-44D9-BD38-64489620A6E5}">
      <dgm:prSet phldrT="[Text]"/>
      <dgm:spPr/>
      <dgm:t>
        <a:bodyPr/>
        <a:lstStyle/>
        <a:p>
          <a:r>
            <a:rPr lang="en-US" dirty="0" smtClean="0"/>
            <a:t>Workshops – March-May</a:t>
          </a:r>
          <a:endParaRPr lang="en-US" dirty="0"/>
        </a:p>
      </dgm:t>
    </dgm:pt>
    <dgm:pt modelId="{12CF615A-9F73-4D4C-838D-EAC5A9A368B3}" type="parTrans" cxnId="{CD832939-88E3-4A08-8DBE-04C9F2508DD2}">
      <dgm:prSet/>
      <dgm:spPr/>
      <dgm:t>
        <a:bodyPr/>
        <a:lstStyle/>
        <a:p>
          <a:endParaRPr lang="en-US"/>
        </a:p>
      </dgm:t>
    </dgm:pt>
    <dgm:pt modelId="{D184E165-3B6E-4DE7-9EF8-741DE7490706}" type="sibTrans" cxnId="{CD832939-88E3-4A08-8DBE-04C9F2508DD2}">
      <dgm:prSet/>
      <dgm:spPr/>
      <dgm:t>
        <a:bodyPr/>
        <a:lstStyle/>
        <a:p>
          <a:endParaRPr lang="en-US"/>
        </a:p>
      </dgm:t>
    </dgm:pt>
    <dgm:pt modelId="{E1A125F7-6952-4BAB-9A2D-E845E2BD2F38}">
      <dgm:prSet phldrT="[Text]"/>
      <dgm:spPr/>
      <dgm:t>
        <a:bodyPr/>
        <a:lstStyle/>
        <a:p>
          <a:r>
            <a:rPr lang="en-US" dirty="0" smtClean="0"/>
            <a:t>WCMAC</a:t>
          </a:r>
          <a:endParaRPr lang="en-US" dirty="0"/>
        </a:p>
      </dgm:t>
    </dgm:pt>
    <dgm:pt modelId="{DBBE087B-C045-4E05-B4A0-C7B50E9D8452}" type="parTrans" cxnId="{35142582-C8F3-4185-A63B-396FC9BD6090}">
      <dgm:prSet/>
      <dgm:spPr/>
      <dgm:t>
        <a:bodyPr/>
        <a:lstStyle/>
        <a:p>
          <a:endParaRPr lang="en-US"/>
        </a:p>
      </dgm:t>
    </dgm:pt>
    <dgm:pt modelId="{A210D70D-44CD-4F71-BDBC-CAC91FE63B06}" type="sibTrans" cxnId="{35142582-C8F3-4185-A63B-396FC9BD6090}">
      <dgm:prSet/>
      <dgm:spPr/>
      <dgm:t>
        <a:bodyPr/>
        <a:lstStyle/>
        <a:p>
          <a:endParaRPr lang="en-US"/>
        </a:p>
      </dgm:t>
    </dgm:pt>
    <dgm:pt modelId="{B9D50713-C78E-4551-A2C1-330B1179CF92}">
      <dgm:prSet phldrT="[Text]"/>
      <dgm:spPr/>
      <dgm:t>
        <a:bodyPr/>
        <a:lstStyle/>
        <a:p>
          <a:r>
            <a:rPr lang="en-US" dirty="0" smtClean="0"/>
            <a:t>Review draft MSP Goal(s) &amp; Objectives </a:t>
          </a:r>
          <a:endParaRPr lang="en-US" dirty="0"/>
        </a:p>
      </dgm:t>
    </dgm:pt>
    <dgm:pt modelId="{BFE297D7-7733-4439-8F7C-B991F039B8FA}" type="parTrans" cxnId="{456BC4EA-60C7-4815-954D-57D1E7DA8772}">
      <dgm:prSet/>
      <dgm:spPr/>
      <dgm:t>
        <a:bodyPr/>
        <a:lstStyle/>
        <a:p>
          <a:endParaRPr lang="en-US"/>
        </a:p>
      </dgm:t>
    </dgm:pt>
    <dgm:pt modelId="{F3228AA7-20A3-4136-BC07-43BE17AC77CF}" type="sibTrans" cxnId="{456BC4EA-60C7-4815-954D-57D1E7DA8772}">
      <dgm:prSet/>
      <dgm:spPr/>
      <dgm:t>
        <a:bodyPr/>
        <a:lstStyle/>
        <a:p>
          <a:endParaRPr lang="en-US"/>
        </a:p>
      </dgm:t>
    </dgm:pt>
    <dgm:pt modelId="{5B36214F-E417-4531-89E6-CCB5242627C6}">
      <dgm:prSet phldrT="[Text]"/>
      <dgm:spPr/>
      <dgm:t>
        <a:bodyPr/>
        <a:lstStyle/>
        <a:p>
          <a:r>
            <a:rPr lang="en-US" dirty="0" smtClean="0"/>
            <a:t>Public Comment Period</a:t>
          </a:r>
          <a:endParaRPr lang="en-US" dirty="0"/>
        </a:p>
      </dgm:t>
    </dgm:pt>
    <dgm:pt modelId="{CB389C7D-8BEC-4778-96F7-E36758308DBE}" type="parTrans" cxnId="{AC5161A9-0824-4E35-AC7D-B315A6960A34}">
      <dgm:prSet/>
      <dgm:spPr/>
      <dgm:t>
        <a:bodyPr/>
        <a:lstStyle/>
        <a:p>
          <a:endParaRPr lang="en-US"/>
        </a:p>
      </dgm:t>
    </dgm:pt>
    <dgm:pt modelId="{A8B09C0B-FEEA-459E-90EC-9B8AD628E514}" type="sibTrans" cxnId="{AC5161A9-0824-4E35-AC7D-B315A6960A34}">
      <dgm:prSet/>
      <dgm:spPr/>
      <dgm:t>
        <a:bodyPr/>
        <a:lstStyle/>
        <a:p>
          <a:endParaRPr lang="en-US"/>
        </a:p>
      </dgm:t>
    </dgm:pt>
    <dgm:pt modelId="{2669459B-D140-44BD-BE80-286A93C682B1}">
      <dgm:prSet phldrT="[Text]"/>
      <dgm:spPr/>
      <dgm:t>
        <a:bodyPr/>
        <a:lstStyle/>
        <a:p>
          <a:r>
            <a:rPr lang="en-US" dirty="0" smtClean="0"/>
            <a:t>Tribal consultations</a:t>
          </a:r>
          <a:endParaRPr lang="en-US" dirty="0"/>
        </a:p>
      </dgm:t>
    </dgm:pt>
    <dgm:pt modelId="{5C11A5D1-9956-4B0A-8EF6-79B558226161}" type="parTrans" cxnId="{426003EB-56E3-48DE-AB95-5F52028D71A5}">
      <dgm:prSet/>
      <dgm:spPr/>
      <dgm:t>
        <a:bodyPr/>
        <a:lstStyle/>
        <a:p>
          <a:endParaRPr lang="en-US"/>
        </a:p>
      </dgm:t>
    </dgm:pt>
    <dgm:pt modelId="{D070B66D-932E-47C1-AAEE-4CE9E077EF53}" type="sibTrans" cxnId="{426003EB-56E3-48DE-AB95-5F52028D71A5}">
      <dgm:prSet/>
      <dgm:spPr/>
      <dgm:t>
        <a:bodyPr/>
        <a:lstStyle/>
        <a:p>
          <a:endParaRPr lang="en-US"/>
        </a:p>
      </dgm:t>
    </dgm:pt>
    <dgm:pt modelId="{0F12DE62-B4C3-483B-8667-2F90DAB7080F}">
      <dgm:prSet phldrT="[Text]"/>
      <dgm:spPr/>
      <dgm:t>
        <a:bodyPr/>
        <a:lstStyle/>
        <a:p>
          <a:r>
            <a:rPr lang="en-US" dirty="0" smtClean="0"/>
            <a:t>State finalizes MSP Goals &amp; Objectives</a:t>
          </a:r>
          <a:endParaRPr lang="en-US" dirty="0"/>
        </a:p>
      </dgm:t>
    </dgm:pt>
    <dgm:pt modelId="{1F7D6148-AFEC-4A7A-9B25-7319F6F76391}" type="parTrans" cxnId="{C3370A64-4A6D-424E-8CFD-0C1CB0ECBF98}">
      <dgm:prSet/>
      <dgm:spPr/>
      <dgm:t>
        <a:bodyPr/>
        <a:lstStyle/>
        <a:p>
          <a:endParaRPr lang="en-US"/>
        </a:p>
      </dgm:t>
    </dgm:pt>
    <dgm:pt modelId="{180B6B12-900E-4E27-994B-3247752AFB07}" type="sibTrans" cxnId="{C3370A64-4A6D-424E-8CFD-0C1CB0ECBF98}">
      <dgm:prSet/>
      <dgm:spPr/>
      <dgm:t>
        <a:bodyPr/>
        <a:lstStyle/>
        <a:p>
          <a:endParaRPr lang="en-US"/>
        </a:p>
      </dgm:t>
    </dgm:pt>
    <dgm:pt modelId="{AB223AA7-BC73-4E57-AFF6-3086734BE81D}">
      <dgm:prSet phldrT="[Text]"/>
      <dgm:spPr/>
      <dgm:t>
        <a:bodyPr/>
        <a:lstStyle/>
        <a:p>
          <a:r>
            <a:rPr lang="en-US" dirty="0" smtClean="0"/>
            <a:t>Adjust draft MSP Goal(s) &amp; Objectives, as appropriate</a:t>
          </a:r>
          <a:endParaRPr lang="en-US" dirty="0"/>
        </a:p>
      </dgm:t>
    </dgm:pt>
    <dgm:pt modelId="{C7756938-F5AA-4A4F-91E6-3B42D1D8BA07}" type="parTrans" cxnId="{BA69F3DD-84F5-4BF7-A9D8-EA47E737A360}">
      <dgm:prSet/>
      <dgm:spPr/>
      <dgm:t>
        <a:bodyPr/>
        <a:lstStyle/>
        <a:p>
          <a:endParaRPr lang="en-US"/>
        </a:p>
      </dgm:t>
    </dgm:pt>
    <dgm:pt modelId="{929B2A19-1AE4-41B3-92D5-1093BCD96B71}" type="sibTrans" cxnId="{BA69F3DD-84F5-4BF7-A9D8-EA47E737A360}">
      <dgm:prSet/>
      <dgm:spPr/>
      <dgm:t>
        <a:bodyPr/>
        <a:lstStyle/>
        <a:p>
          <a:endParaRPr lang="en-US"/>
        </a:p>
      </dgm:t>
    </dgm:pt>
    <dgm:pt modelId="{63FBB7E8-3766-47FF-BD1C-1D654D74F9E9}">
      <dgm:prSet phldrT="[Text]"/>
      <dgm:spPr/>
      <dgm:t>
        <a:bodyPr/>
        <a:lstStyle/>
        <a:p>
          <a:r>
            <a:rPr lang="en-US" dirty="0" smtClean="0"/>
            <a:t>Response to Comments</a:t>
          </a:r>
          <a:endParaRPr lang="en-US" dirty="0"/>
        </a:p>
      </dgm:t>
    </dgm:pt>
    <dgm:pt modelId="{D9CFFB14-E9F7-4321-B13A-3FDB1490BAB4}" type="parTrans" cxnId="{7E10D127-5C0B-4DA7-A61F-CC21EEF7F19D}">
      <dgm:prSet/>
      <dgm:spPr/>
      <dgm:t>
        <a:bodyPr/>
        <a:lstStyle/>
        <a:p>
          <a:endParaRPr lang="en-US"/>
        </a:p>
      </dgm:t>
    </dgm:pt>
    <dgm:pt modelId="{F8CF45B4-0369-44B9-BD17-DF5F4C022B08}" type="sibTrans" cxnId="{7E10D127-5C0B-4DA7-A61F-CC21EEF7F19D}">
      <dgm:prSet/>
      <dgm:spPr/>
      <dgm:t>
        <a:bodyPr/>
        <a:lstStyle/>
        <a:p>
          <a:endParaRPr lang="en-US"/>
        </a:p>
      </dgm:t>
    </dgm:pt>
    <dgm:pt modelId="{6C5D8BE2-F5B6-423D-9D80-BDB5D30BB5A9}">
      <dgm:prSet phldrT="[Text]"/>
      <dgm:spPr/>
      <dgm:t>
        <a:bodyPr/>
        <a:lstStyle/>
        <a:p>
          <a:r>
            <a:rPr lang="en-US" smtClean="0"/>
            <a:t>Governments: local, state, federal &amp; tribal</a:t>
          </a:r>
          <a:endParaRPr lang="en-US" dirty="0"/>
        </a:p>
      </dgm:t>
    </dgm:pt>
    <dgm:pt modelId="{B9FCB2F0-9D0B-4825-9A55-044905121FE7}" type="parTrans" cxnId="{15C1C9CB-AE3D-4401-88F3-F919F7D38743}">
      <dgm:prSet/>
      <dgm:spPr/>
      <dgm:t>
        <a:bodyPr/>
        <a:lstStyle/>
        <a:p>
          <a:endParaRPr lang="en-US"/>
        </a:p>
      </dgm:t>
    </dgm:pt>
    <dgm:pt modelId="{B22CF04D-E590-4D03-816E-18BF0901D7ED}" type="sibTrans" cxnId="{15C1C9CB-AE3D-4401-88F3-F919F7D38743}">
      <dgm:prSet/>
      <dgm:spPr/>
      <dgm:t>
        <a:bodyPr/>
        <a:lstStyle/>
        <a:p>
          <a:endParaRPr lang="en-US"/>
        </a:p>
      </dgm:t>
    </dgm:pt>
    <dgm:pt modelId="{5AB740EA-9AC2-442C-BBFE-E782DD247302}">
      <dgm:prSet phldrT="[Text]"/>
      <dgm:spPr/>
      <dgm:t>
        <a:bodyPr/>
        <a:lstStyle/>
        <a:p>
          <a:r>
            <a:rPr lang="en-US" dirty="0" smtClean="0"/>
            <a:t>Comments: May</a:t>
          </a:r>
          <a:endParaRPr lang="en-US" dirty="0"/>
        </a:p>
      </dgm:t>
    </dgm:pt>
    <dgm:pt modelId="{E12122A0-8105-46C9-834A-1A2A91F88195}" type="parTrans" cxnId="{3910F8D0-4704-4D80-AC4C-566E373B673F}">
      <dgm:prSet/>
      <dgm:spPr/>
      <dgm:t>
        <a:bodyPr/>
        <a:lstStyle/>
        <a:p>
          <a:endParaRPr lang="en-US"/>
        </a:p>
      </dgm:t>
    </dgm:pt>
    <dgm:pt modelId="{CFA4444F-679D-4350-B711-89586F776FB1}" type="sibTrans" cxnId="{3910F8D0-4704-4D80-AC4C-566E373B673F}">
      <dgm:prSet/>
      <dgm:spPr/>
      <dgm:t>
        <a:bodyPr/>
        <a:lstStyle/>
        <a:p>
          <a:endParaRPr lang="en-US"/>
        </a:p>
      </dgm:t>
    </dgm:pt>
    <dgm:pt modelId="{93BECBAD-F2A4-44B1-9D36-F2E52327B109}">
      <dgm:prSet phldrT="[Text]"/>
      <dgm:spPr/>
      <dgm:t>
        <a:bodyPr/>
        <a:lstStyle/>
        <a:p>
          <a:r>
            <a:rPr lang="en-US" dirty="0" smtClean="0"/>
            <a:t>Final: June 2013</a:t>
          </a:r>
          <a:endParaRPr lang="en-US" dirty="0"/>
        </a:p>
      </dgm:t>
    </dgm:pt>
    <dgm:pt modelId="{19CA8BE0-E90F-49A5-A870-AD6371EB45C3}" type="parTrans" cxnId="{AA9F68A8-6B48-427F-BEC1-859FFAFE5279}">
      <dgm:prSet/>
      <dgm:spPr/>
      <dgm:t>
        <a:bodyPr/>
        <a:lstStyle/>
        <a:p>
          <a:endParaRPr lang="en-US"/>
        </a:p>
      </dgm:t>
    </dgm:pt>
    <dgm:pt modelId="{CD0A4DB1-3121-46B8-8F8B-1B162288A61D}" type="sibTrans" cxnId="{AA9F68A8-6B48-427F-BEC1-859FFAFE5279}">
      <dgm:prSet/>
      <dgm:spPr/>
      <dgm:t>
        <a:bodyPr/>
        <a:lstStyle/>
        <a:p>
          <a:endParaRPr lang="en-US"/>
        </a:p>
      </dgm:t>
    </dgm:pt>
    <dgm:pt modelId="{44BA83D6-4D8B-44B0-AB31-B1DBA789FFB7}" type="pres">
      <dgm:prSet presAssocID="{9CDC5E90-71B8-460F-A14C-87078C331ED3}" presName="Name0" presStyleCnt="0">
        <dgm:presLayoutVars>
          <dgm:dir/>
          <dgm:animLvl val="lvl"/>
          <dgm:resizeHandles val="exact"/>
        </dgm:presLayoutVars>
      </dgm:prSet>
      <dgm:spPr/>
      <dgm:t>
        <a:bodyPr/>
        <a:lstStyle/>
        <a:p>
          <a:endParaRPr lang="en-US"/>
        </a:p>
      </dgm:t>
    </dgm:pt>
    <dgm:pt modelId="{E46438AA-C875-4427-8E63-6F8D7B3880F7}" type="pres">
      <dgm:prSet presAssocID="{9CDC5E90-71B8-460F-A14C-87078C331ED3}" presName="tSp" presStyleCnt="0"/>
      <dgm:spPr/>
      <dgm:t>
        <a:bodyPr/>
        <a:lstStyle/>
        <a:p>
          <a:endParaRPr lang="en-US"/>
        </a:p>
      </dgm:t>
    </dgm:pt>
    <dgm:pt modelId="{FC52DD1D-0F0F-40B7-9317-3B61A29E65CB}" type="pres">
      <dgm:prSet presAssocID="{9CDC5E90-71B8-460F-A14C-87078C331ED3}" presName="bSp" presStyleCnt="0"/>
      <dgm:spPr/>
      <dgm:t>
        <a:bodyPr/>
        <a:lstStyle/>
        <a:p>
          <a:endParaRPr lang="en-US"/>
        </a:p>
      </dgm:t>
    </dgm:pt>
    <dgm:pt modelId="{5CFECE7D-CE61-40B1-A817-4158665B69BA}" type="pres">
      <dgm:prSet presAssocID="{9CDC5E90-71B8-460F-A14C-87078C331ED3}" presName="process" presStyleCnt="0"/>
      <dgm:spPr/>
      <dgm:t>
        <a:bodyPr/>
        <a:lstStyle/>
        <a:p>
          <a:endParaRPr lang="en-US"/>
        </a:p>
      </dgm:t>
    </dgm:pt>
    <dgm:pt modelId="{28B47DD8-B3B3-4DA8-9709-6830E5BF916F}" type="pres">
      <dgm:prSet presAssocID="{CB85CAF9-1F0A-40E0-BE74-7E5958E84597}" presName="composite1" presStyleCnt="0"/>
      <dgm:spPr/>
      <dgm:t>
        <a:bodyPr/>
        <a:lstStyle/>
        <a:p>
          <a:endParaRPr lang="en-US"/>
        </a:p>
      </dgm:t>
    </dgm:pt>
    <dgm:pt modelId="{59DF2964-7E01-4053-9057-03A111F8ABA2}" type="pres">
      <dgm:prSet presAssocID="{CB85CAF9-1F0A-40E0-BE74-7E5958E84597}" presName="dummyNode1" presStyleLbl="node1" presStyleIdx="0" presStyleCnt="3"/>
      <dgm:spPr/>
      <dgm:t>
        <a:bodyPr/>
        <a:lstStyle/>
        <a:p>
          <a:endParaRPr lang="en-US"/>
        </a:p>
      </dgm:t>
    </dgm:pt>
    <dgm:pt modelId="{8D5B8882-FBF9-413F-9992-DFFAAFA8036D}" type="pres">
      <dgm:prSet presAssocID="{CB85CAF9-1F0A-40E0-BE74-7E5958E84597}" presName="childNode1" presStyleLbl="bgAcc1" presStyleIdx="0" presStyleCnt="3">
        <dgm:presLayoutVars>
          <dgm:bulletEnabled val="1"/>
        </dgm:presLayoutVars>
      </dgm:prSet>
      <dgm:spPr/>
      <dgm:t>
        <a:bodyPr/>
        <a:lstStyle/>
        <a:p>
          <a:endParaRPr lang="en-US"/>
        </a:p>
      </dgm:t>
    </dgm:pt>
    <dgm:pt modelId="{E658A103-14F9-4A3A-B7E6-01097913D2E7}" type="pres">
      <dgm:prSet presAssocID="{CB85CAF9-1F0A-40E0-BE74-7E5958E84597}" presName="childNode1tx" presStyleLbl="bgAcc1" presStyleIdx="0" presStyleCnt="3">
        <dgm:presLayoutVars>
          <dgm:bulletEnabled val="1"/>
        </dgm:presLayoutVars>
      </dgm:prSet>
      <dgm:spPr/>
      <dgm:t>
        <a:bodyPr/>
        <a:lstStyle/>
        <a:p>
          <a:endParaRPr lang="en-US"/>
        </a:p>
      </dgm:t>
    </dgm:pt>
    <dgm:pt modelId="{1C7F1B11-3752-4CFC-9B5C-192E3EB03731}" type="pres">
      <dgm:prSet presAssocID="{CB85CAF9-1F0A-40E0-BE74-7E5958E84597}" presName="parentNode1" presStyleLbl="node1" presStyleIdx="0" presStyleCnt="3">
        <dgm:presLayoutVars>
          <dgm:chMax val="1"/>
          <dgm:bulletEnabled val="1"/>
        </dgm:presLayoutVars>
      </dgm:prSet>
      <dgm:spPr/>
      <dgm:t>
        <a:bodyPr/>
        <a:lstStyle/>
        <a:p>
          <a:endParaRPr lang="en-US"/>
        </a:p>
      </dgm:t>
    </dgm:pt>
    <dgm:pt modelId="{8B8E409C-97E7-4231-B9A4-BA7C0250F2CC}" type="pres">
      <dgm:prSet presAssocID="{CB85CAF9-1F0A-40E0-BE74-7E5958E84597}" presName="connSite1" presStyleCnt="0"/>
      <dgm:spPr/>
      <dgm:t>
        <a:bodyPr/>
        <a:lstStyle/>
        <a:p>
          <a:endParaRPr lang="en-US"/>
        </a:p>
      </dgm:t>
    </dgm:pt>
    <dgm:pt modelId="{EB972E69-8C17-4F3D-9BA9-91FD0317BE6E}" type="pres">
      <dgm:prSet presAssocID="{FC298681-9C54-44D8-8F70-2F8BA0BE5354}" presName="Name9" presStyleLbl="sibTrans2D1" presStyleIdx="0" presStyleCnt="2"/>
      <dgm:spPr/>
      <dgm:t>
        <a:bodyPr/>
        <a:lstStyle/>
        <a:p>
          <a:endParaRPr lang="en-US"/>
        </a:p>
      </dgm:t>
    </dgm:pt>
    <dgm:pt modelId="{30883972-6FF7-43C2-A950-532614D7F870}" type="pres">
      <dgm:prSet presAssocID="{B9D50713-C78E-4551-A2C1-330B1179CF92}" presName="composite2" presStyleCnt="0"/>
      <dgm:spPr/>
      <dgm:t>
        <a:bodyPr/>
        <a:lstStyle/>
        <a:p>
          <a:endParaRPr lang="en-US"/>
        </a:p>
      </dgm:t>
    </dgm:pt>
    <dgm:pt modelId="{03B9FC11-382E-4FC2-AEAB-25E130A85801}" type="pres">
      <dgm:prSet presAssocID="{B9D50713-C78E-4551-A2C1-330B1179CF92}" presName="dummyNode2" presStyleLbl="node1" presStyleIdx="0" presStyleCnt="3"/>
      <dgm:spPr/>
      <dgm:t>
        <a:bodyPr/>
        <a:lstStyle/>
        <a:p>
          <a:endParaRPr lang="en-US"/>
        </a:p>
      </dgm:t>
    </dgm:pt>
    <dgm:pt modelId="{D7605A23-C642-48BE-81E8-99E2A8A8EDB4}" type="pres">
      <dgm:prSet presAssocID="{B9D50713-C78E-4551-A2C1-330B1179CF92}" presName="childNode2" presStyleLbl="bgAcc1" presStyleIdx="1" presStyleCnt="3">
        <dgm:presLayoutVars>
          <dgm:bulletEnabled val="1"/>
        </dgm:presLayoutVars>
      </dgm:prSet>
      <dgm:spPr/>
      <dgm:t>
        <a:bodyPr/>
        <a:lstStyle/>
        <a:p>
          <a:endParaRPr lang="en-US"/>
        </a:p>
      </dgm:t>
    </dgm:pt>
    <dgm:pt modelId="{D4555A77-CFEA-46CD-B911-D93A51447ADF}" type="pres">
      <dgm:prSet presAssocID="{B9D50713-C78E-4551-A2C1-330B1179CF92}" presName="childNode2tx" presStyleLbl="bgAcc1" presStyleIdx="1" presStyleCnt="3">
        <dgm:presLayoutVars>
          <dgm:bulletEnabled val="1"/>
        </dgm:presLayoutVars>
      </dgm:prSet>
      <dgm:spPr/>
      <dgm:t>
        <a:bodyPr/>
        <a:lstStyle/>
        <a:p>
          <a:endParaRPr lang="en-US"/>
        </a:p>
      </dgm:t>
    </dgm:pt>
    <dgm:pt modelId="{5F32475C-2245-4705-B282-E35DC6C618A5}" type="pres">
      <dgm:prSet presAssocID="{B9D50713-C78E-4551-A2C1-330B1179CF92}" presName="parentNode2" presStyleLbl="node1" presStyleIdx="1" presStyleCnt="3">
        <dgm:presLayoutVars>
          <dgm:chMax val="0"/>
          <dgm:bulletEnabled val="1"/>
        </dgm:presLayoutVars>
      </dgm:prSet>
      <dgm:spPr/>
      <dgm:t>
        <a:bodyPr/>
        <a:lstStyle/>
        <a:p>
          <a:endParaRPr lang="en-US"/>
        </a:p>
      </dgm:t>
    </dgm:pt>
    <dgm:pt modelId="{8BE3099A-D897-4AB5-909C-7A77F56173A4}" type="pres">
      <dgm:prSet presAssocID="{B9D50713-C78E-4551-A2C1-330B1179CF92}" presName="connSite2" presStyleCnt="0"/>
      <dgm:spPr/>
      <dgm:t>
        <a:bodyPr/>
        <a:lstStyle/>
        <a:p>
          <a:endParaRPr lang="en-US"/>
        </a:p>
      </dgm:t>
    </dgm:pt>
    <dgm:pt modelId="{1796A3C8-61A5-4C67-AB46-76415F07A0D1}" type="pres">
      <dgm:prSet presAssocID="{F3228AA7-20A3-4136-BC07-43BE17AC77CF}" presName="Name18" presStyleLbl="sibTrans2D1" presStyleIdx="1" presStyleCnt="2"/>
      <dgm:spPr/>
      <dgm:t>
        <a:bodyPr/>
        <a:lstStyle/>
        <a:p>
          <a:endParaRPr lang="en-US"/>
        </a:p>
      </dgm:t>
    </dgm:pt>
    <dgm:pt modelId="{AA5C7554-D08D-439C-BBC5-F69D5D69C654}" type="pres">
      <dgm:prSet presAssocID="{0F12DE62-B4C3-483B-8667-2F90DAB7080F}" presName="composite1" presStyleCnt="0"/>
      <dgm:spPr/>
      <dgm:t>
        <a:bodyPr/>
        <a:lstStyle/>
        <a:p>
          <a:endParaRPr lang="en-US"/>
        </a:p>
      </dgm:t>
    </dgm:pt>
    <dgm:pt modelId="{5E56D236-6D22-4C9B-8B56-409A90BA349D}" type="pres">
      <dgm:prSet presAssocID="{0F12DE62-B4C3-483B-8667-2F90DAB7080F}" presName="dummyNode1" presStyleLbl="node1" presStyleIdx="1" presStyleCnt="3"/>
      <dgm:spPr/>
      <dgm:t>
        <a:bodyPr/>
        <a:lstStyle/>
        <a:p>
          <a:endParaRPr lang="en-US"/>
        </a:p>
      </dgm:t>
    </dgm:pt>
    <dgm:pt modelId="{7C66EC1C-4B17-49BB-BC83-0B6F484EADD6}" type="pres">
      <dgm:prSet presAssocID="{0F12DE62-B4C3-483B-8667-2F90DAB7080F}" presName="childNode1" presStyleLbl="bgAcc1" presStyleIdx="2" presStyleCnt="3">
        <dgm:presLayoutVars>
          <dgm:bulletEnabled val="1"/>
        </dgm:presLayoutVars>
      </dgm:prSet>
      <dgm:spPr/>
      <dgm:t>
        <a:bodyPr/>
        <a:lstStyle/>
        <a:p>
          <a:endParaRPr lang="en-US"/>
        </a:p>
      </dgm:t>
    </dgm:pt>
    <dgm:pt modelId="{D468408C-3B77-4466-B224-CA40516F9B0B}" type="pres">
      <dgm:prSet presAssocID="{0F12DE62-B4C3-483B-8667-2F90DAB7080F}" presName="childNode1tx" presStyleLbl="bgAcc1" presStyleIdx="2" presStyleCnt="3">
        <dgm:presLayoutVars>
          <dgm:bulletEnabled val="1"/>
        </dgm:presLayoutVars>
      </dgm:prSet>
      <dgm:spPr/>
      <dgm:t>
        <a:bodyPr/>
        <a:lstStyle/>
        <a:p>
          <a:endParaRPr lang="en-US"/>
        </a:p>
      </dgm:t>
    </dgm:pt>
    <dgm:pt modelId="{08875140-36C7-430B-9A0B-87AF6E9CD548}" type="pres">
      <dgm:prSet presAssocID="{0F12DE62-B4C3-483B-8667-2F90DAB7080F}" presName="parentNode1" presStyleLbl="node1" presStyleIdx="2" presStyleCnt="3">
        <dgm:presLayoutVars>
          <dgm:chMax val="1"/>
          <dgm:bulletEnabled val="1"/>
        </dgm:presLayoutVars>
      </dgm:prSet>
      <dgm:spPr/>
      <dgm:t>
        <a:bodyPr/>
        <a:lstStyle/>
        <a:p>
          <a:endParaRPr lang="en-US"/>
        </a:p>
      </dgm:t>
    </dgm:pt>
    <dgm:pt modelId="{4722D67C-F201-4D9D-AD2F-AE29EA1A371D}" type="pres">
      <dgm:prSet presAssocID="{0F12DE62-B4C3-483B-8667-2F90DAB7080F}" presName="connSite1" presStyleCnt="0"/>
      <dgm:spPr/>
      <dgm:t>
        <a:bodyPr/>
        <a:lstStyle/>
        <a:p>
          <a:endParaRPr lang="en-US"/>
        </a:p>
      </dgm:t>
    </dgm:pt>
  </dgm:ptLst>
  <dgm:cxnLst>
    <dgm:cxn modelId="{5FB6B052-C17B-CB43-8CC8-907849614C1E}" type="presOf" srcId="{5B36214F-E417-4531-89E6-CCB5242627C6}" destId="{D4555A77-CFEA-46CD-B911-D93A51447ADF}" srcOrd="1" destOrd="1" presId="urn:microsoft.com/office/officeart/2005/8/layout/hProcess4"/>
    <dgm:cxn modelId="{AC5161A9-0824-4E35-AC7D-B315A6960A34}" srcId="{5AB740EA-9AC2-442C-BBFE-E782DD247302}" destId="{5B36214F-E417-4531-89E6-CCB5242627C6}" srcOrd="0" destOrd="0" parTransId="{CB389C7D-8BEC-4778-96F7-E36758308DBE}" sibTransId="{A8B09C0B-FEEA-459E-90EC-9B8AD628E514}"/>
    <dgm:cxn modelId="{C3370A64-4A6D-424E-8CFD-0C1CB0ECBF98}" srcId="{9CDC5E90-71B8-460F-A14C-87078C331ED3}" destId="{0F12DE62-B4C3-483B-8667-2F90DAB7080F}" srcOrd="2" destOrd="0" parTransId="{1F7D6148-AFEC-4A7A-9B25-7319F6F76391}" sibTransId="{180B6B12-900E-4E27-994B-3247752AFB07}"/>
    <dgm:cxn modelId="{0D44E96A-967D-B54A-8FA5-BDC6EF68760A}" type="presOf" srcId="{5AB740EA-9AC2-442C-BBFE-E782DD247302}" destId="{D7605A23-C642-48BE-81E8-99E2A8A8EDB4}" srcOrd="0" destOrd="0" presId="urn:microsoft.com/office/officeart/2005/8/layout/hProcess4"/>
    <dgm:cxn modelId="{426003EB-56E3-48DE-AB95-5F52028D71A5}" srcId="{5AB740EA-9AC2-442C-BBFE-E782DD247302}" destId="{2669459B-D140-44BD-BE80-286A93C682B1}" srcOrd="1" destOrd="0" parTransId="{5C11A5D1-9956-4B0A-8EF6-79B558226161}" sibTransId="{D070B66D-932E-47C1-AAEE-4CE9E077EF53}"/>
    <dgm:cxn modelId="{14443D44-F33B-0E42-9DB7-E5C1F1C7A3EA}" type="presOf" srcId="{547DC6B7-20FD-44D9-BD38-64489620A6E5}" destId="{E658A103-14F9-4A3A-B7E6-01097913D2E7}" srcOrd="1" destOrd="0" presId="urn:microsoft.com/office/officeart/2005/8/layout/hProcess4"/>
    <dgm:cxn modelId="{A9A2BC66-EBA7-C34B-A7CF-0AB63CBA275B}" type="presOf" srcId="{2669459B-D140-44BD-BE80-286A93C682B1}" destId="{D4555A77-CFEA-46CD-B911-D93A51447ADF}" srcOrd="1" destOrd="2" presId="urn:microsoft.com/office/officeart/2005/8/layout/hProcess4"/>
    <dgm:cxn modelId="{5225B9BB-9210-0D4C-AC57-BC5A3E245E54}" type="presOf" srcId="{B9D50713-C78E-4551-A2C1-330B1179CF92}" destId="{5F32475C-2245-4705-B282-E35DC6C618A5}" srcOrd="0" destOrd="0" presId="urn:microsoft.com/office/officeart/2005/8/layout/hProcess4"/>
    <dgm:cxn modelId="{75C8D290-9E1B-D643-B2AC-898F42A00A9F}" type="presOf" srcId="{63FBB7E8-3766-47FF-BD1C-1D654D74F9E9}" destId="{7C66EC1C-4B17-49BB-BC83-0B6F484EADD6}" srcOrd="0" destOrd="2" presId="urn:microsoft.com/office/officeart/2005/8/layout/hProcess4"/>
    <dgm:cxn modelId="{086C3AD8-FCF6-AA4E-9F53-DDA7B9A23A1F}" type="presOf" srcId="{5AB740EA-9AC2-442C-BBFE-E782DD247302}" destId="{D4555A77-CFEA-46CD-B911-D93A51447ADF}" srcOrd="1" destOrd="0" presId="urn:microsoft.com/office/officeart/2005/8/layout/hProcess4"/>
    <dgm:cxn modelId="{16DE9A31-0B97-B14E-9D2F-D217E7C9CF5D}" type="presOf" srcId="{2669459B-D140-44BD-BE80-286A93C682B1}" destId="{D7605A23-C642-48BE-81E8-99E2A8A8EDB4}" srcOrd="0" destOrd="2" presId="urn:microsoft.com/office/officeart/2005/8/layout/hProcess4"/>
    <dgm:cxn modelId="{294F8BA6-D51A-4D4B-99E4-699A83717F59}" type="presOf" srcId="{CB85CAF9-1F0A-40E0-BE74-7E5958E84597}" destId="{1C7F1B11-3752-4CFC-9B5C-192E3EB03731}" srcOrd="0" destOrd="0" presId="urn:microsoft.com/office/officeart/2005/8/layout/hProcess4"/>
    <dgm:cxn modelId="{3910F8D0-4704-4D80-AC4C-566E373B673F}" srcId="{B9D50713-C78E-4551-A2C1-330B1179CF92}" destId="{5AB740EA-9AC2-442C-BBFE-E782DD247302}" srcOrd="0" destOrd="0" parTransId="{E12122A0-8105-46C9-834A-1A2A91F88195}" sibTransId="{CFA4444F-679D-4350-B711-89586F776FB1}"/>
    <dgm:cxn modelId="{35142582-C8F3-4185-A63B-396FC9BD6090}" srcId="{547DC6B7-20FD-44D9-BD38-64489620A6E5}" destId="{E1A125F7-6952-4BAB-9A2D-E845E2BD2F38}" srcOrd="0" destOrd="0" parTransId="{DBBE087B-C045-4E05-B4A0-C7B50E9D8452}" sibTransId="{A210D70D-44CD-4F71-BDBC-CAC91FE63B06}"/>
    <dgm:cxn modelId="{B7A72712-7623-DF45-9DDF-2F9B4F618294}" type="presOf" srcId="{AB223AA7-BC73-4E57-AFF6-3086734BE81D}" destId="{7C66EC1C-4B17-49BB-BC83-0B6F484EADD6}" srcOrd="0" destOrd="1" presId="urn:microsoft.com/office/officeart/2005/8/layout/hProcess4"/>
    <dgm:cxn modelId="{DB6B6E63-A11B-984D-8698-FB72B1F9F9D0}" type="presOf" srcId="{0F12DE62-B4C3-483B-8667-2F90DAB7080F}" destId="{08875140-36C7-430B-9A0B-87AF6E9CD548}" srcOrd="0" destOrd="0" presId="urn:microsoft.com/office/officeart/2005/8/layout/hProcess4"/>
    <dgm:cxn modelId="{4468E613-5AA4-2E47-BD4C-83C1D82639A9}" type="presOf" srcId="{9CDC5E90-71B8-460F-A14C-87078C331ED3}" destId="{44BA83D6-4D8B-44B0-AB31-B1DBA789FFB7}" srcOrd="0" destOrd="0" presId="urn:microsoft.com/office/officeart/2005/8/layout/hProcess4"/>
    <dgm:cxn modelId="{2F56A414-A658-794D-9A6C-F3291B6D7BD5}" type="presOf" srcId="{93BECBAD-F2A4-44B1-9D36-F2E52327B109}" destId="{D468408C-3B77-4466-B224-CA40516F9B0B}" srcOrd="1" destOrd="0" presId="urn:microsoft.com/office/officeart/2005/8/layout/hProcess4"/>
    <dgm:cxn modelId="{CC734709-9D13-7D41-9AC1-FE95139E9A1D}" type="presOf" srcId="{E1A125F7-6952-4BAB-9A2D-E845E2BD2F38}" destId="{8D5B8882-FBF9-413F-9992-DFFAAFA8036D}" srcOrd="0" destOrd="1" presId="urn:microsoft.com/office/officeart/2005/8/layout/hProcess4"/>
    <dgm:cxn modelId="{CD832939-88E3-4A08-8DBE-04C9F2508DD2}" srcId="{CB85CAF9-1F0A-40E0-BE74-7E5958E84597}" destId="{547DC6B7-20FD-44D9-BD38-64489620A6E5}" srcOrd="0" destOrd="0" parTransId="{12CF615A-9F73-4D4C-838D-EAC5A9A368B3}" sibTransId="{D184E165-3B6E-4DE7-9EF8-741DE7490706}"/>
    <dgm:cxn modelId="{BA69F3DD-84F5-4BF7-A9D8-EA47E737A360}" srcId="{93BECBAD-F2A4-44B1-9D36-F2E52327B109}" destId="{AB223AA7-BC73-4E57-AFF6-3086734BE81D}" srcOrd="0" destOrd="0" parTransId="{C7756938-F5AA-4A4F-91E6-3B42D1D8BA07}" sibTransId="{929B2A19-1AE4-41B3-92D5-1093BCD96B71}"/>
    <dgm:cxn modelId="{5E6D2230-FC51-6149-85FD-45173D32C14A}" type="presOf" srcId="{547DC6B7-20FD-44D9-BD38-64489620A6E5}" destId="{8D5B8882-FBF9-413F-9992-DFFAAFA8036D}" srcOrd="0" destOrd="0" presId="urn:microsoft.com/office/officeart/2005/8/layout/hProcess4"/>
    <dgm:cxn modelId="{816BD1E6-E443-7445-AABD-6EB8DFC8355B}" type="presOf" srcId="{F3228AA7-20A3-4136-BC07-43BE17AC77CF}" destId="{1796A3C8-61A5-4C67-AB46-76415F07A0D1}" srcOrd="0" destOrd="0" presId="urn:microsoft.com/office/officeart/2005/8/layout/hProcess4"/>
    <dgm:cxn modelId="{10D38010-89C4-5E42-908F-ACDC068E7D75}" type="presOf" srcId="{93BECBAD-F2A4-44B1-9D36-F2E52327B109}" destId="{7C66EC1C-4B17-49BB-BC83-0B6F484EADD6}" srcOrd="0" destOrd="0" presId="urn:microsoft.com/office/officeart/2005/8/layout/hProcess4"/>
    <dgm:cxn modelId="{8C96F3CB-0228-DF4B-BFAC-773BC73CB26B}" type="presOf" srcId="{AB223AA7-BC73-4E57-AFF6-3086734BE81D}" destId="{D468408C-3B77-4466-B224-CA40516F9B0B}" srcOrd="1" destOrd="1" presId="urn:microsoft.com/office/officeart/2005/8/layout/hProcess4"/>
    <dgm:cxn modelId="{7E10D127-5C0B-4DA7-A61F-CC21EEF7F19D}" srcId="{93BECBAD-F2A4-44B1-9D36-F2E52327B109}" destId="{63FBB7E8-3766-47FF-BD1C-1D654D74F9E9}" srcOrd="1" destOrd="0" parTransId="{D9CFFB14-E9F7-4321-B13A-3FDB1490BAB4}" sibTransId="{F8CF45B4-0369-44B9-BD17-DF5F4C022B08}"/>
    <dgm:cxn modelId="{4E163FD1-A4B2-C84D-8C2F-24CB892DDBF6}" type="presOf" srcId="{6C5D8BE2-F5B6-423D-9D80-BDB5D30BB5A9}" destId="{E658A103-14F9-4A3A-B7E6-01097913D2E7}" srcOrd="1" destOrd="2" presId="urn:microsoft.com/office/officeart/2005/8/layout/hProcess4"/>
    <dgm:cxn modelId="{37D1D970-DBD2-CF49-8F37-3B4CD0CF1BE9}" type="presOf" srcId="{6C5D8BE2-F5B6-423D-9D80-BDB5D30BB5A9}" destId="{8D5B8882-FBF9-413F-9992-DFFAAFA8036D}" srcOrd="0" destOrd="2" presId="urn:microsoft.com/office/officeart/2005/8/layout/hProcess4"/>
    <dgm:cxn modelId="{48DD04E3-6A87-8848-A0F7-673B8C91A3B0}" type="presOf" srcId="{63FBB7E8-3766-47FF-BD1C-1D654D74F9E9}" destId="{D468408C-3B77-4466-B224-CA40516F9B0B}" srcOrd="1" destOrd="2" presId="urn:microsoft.com/office/officeart/2005/8/layout/hProcess4"/>
    <dgm:cxn modelId="{108BCFF9-96A6-4F4A-A269-4DB0B0DA4256}" type="presOf" srcId="{5B36214F-E417-4531-89E6-CCB5242627C6}" destId="{D7605A23-C642-48BE-81E8-99E2A8A8EDB4}" srcOrd="0" destOrd="1" presId="urn:microsoft.com/office/officeart/2005/8/layout/hProcess4"/>
    <dgm:cxn modelId="{C747B6DB-AB52-744A-B2D0-57FFDF323070}" type="presOf" srcId="{FC298681-9C54-44D8-8F70-2F8BA0BE5354}" destId="{EB972E69-8C17-4F3D-9BA9-91FD0317BE6E}" srcOrd="0" destOrd="0" presId="urn:microsoft.com/office/officeart/2005/8/layout/hProcess4"/>
    <dgm:cxn modelId="{456BC4EA-60C7-4815-954D-57D1E7DA8772}" srcId="{9CDC5E90-71B8-460F-A14C-87078C331ED3}" destId="{B9D50713-C78E-4551-A2C1-330B1179CF92}" srcOrd="1" destOrd="0" parTransId="{BFE297D7-7733-4439-8F7C-B991F039B8FA}" sibTransId="{F3228AA7-20A3-4136-BC07-43BE17AC77CF}"/>
    <dgm:cxn modelId="{15C1C9CB-AE3D-4401-88F3-F919F7D38743}" srcId="{547DC6B7-20FD-44D9-BD38-64489620A6E5}" destId="{6C5D8BE2-F5B6-423D-9D80-BDB5D30BB5A9}" srcOrd="1" destOrd="0" parTransId="{B9FCB2F0-9D0B-4825-9A55-044905121FE7}" sibTransId="{B22CF04D-E590-4D03-816E-18BF0901D7ED}"/>
    <dgm:cxn modelId="{B01DF0FF-5FC3-46DF-9538-32DBFBF4DF54}" srcId="{9CDC5E90-71B8-460F-A14C-87078C331ED3}" destId="{CB85CAF9-1F0A-40E0-BE74-7E5958E84597}" srcOrd="0" destOrd="0" parTransId="{E1FF8E3E-4BD9-4715-A49C-76EF33D1C8A0}" sibTransId="{FC298681-9C54-44D8-8F70-2F8BA0BE5354}"/>
    <dgm:cxn modelId="{AA9F68A8-6B48-427F-BEC1-859FFAFE5279}" srcId="{0F12DE62-B4C3-483B-8667-2F90DAB7080F}" destId="{93BECBAD-F2A4-44B1-9D36-F2E52327B109}" srcOrd="0" destOrd="0" parTransId="{19CA8BE0-E90F-49A5-A870-AD6371EB45C3}" sibTransId="{CD0A4DB1-3121-46B8-8F8B-1B162288A61D}"/>
    <dgm:cxn modelId="{C7791CA6-12B1-CF48-A985-49A9C067B4D0}" type="presOf" srcId="{E1A125F7-6952-4BAB-9A2D-E845E2BD2F38}" destId="{E658A103-14F9-4A3A-B7E6-01097913D2E7}" srcOrd="1" destOrd="1" presId="urn:microsoft.com/office/officeart/2005/8/layout/hProcess4"/>
    <dgm:cxn modelId="{D908891D-6D95-A247-8EF3-BAD366F09D31}" type="presParOf" srcId="{44BA83D6-4D8B-44B0-AB31-B1DBA789FFB7}" destId="{E46438AA-C875-4427-8E63-6F8D7B3880F7}" srcOrd="0" destOrd="0" presId="urn:microsoft.com/office/officeart/2005/8/layout/hProcess4"/>
    <dgm:cxn modelId="{6CC89792-6651-0147-9FAD-439C62CA4506}" type="presParOf" srcId="{44BA83D6-4D8B-44B0-AB31-B1DBA789FFB7}" destId="{FC52DD1D-0F0F-40B7-9317-3B61A29E65CB}" srcOrd="1" destOrd="0" presId="urn:microsoft.com/office/officeart/2005/8/layout/hProcess4"/>
    <dgm:cxn modelId="{55D6B8F4-C5D3-1B4D-9CDE-7598653F8B73}" type="presParOf" srcId="{44BA83D6-4D8B-44B0-AB31-B1DBA789FFB7}" destId="{5CFECE7D-CE61-40B1-A817-4158665B69BA}" srcOrd="2" destOrd="0" presId="urn:microsoft.com/office/officeart/2005/8/layout/hProcess4"/>
    <dgm:cxn modelId="{0B272E88-E88C-DA4F-9655-D368AAD6373D}" type="presParOf" srcId="{5CFECE7D-CE61-40B1-A817-4158665B69BA}" destId="{28B47DD8-B3B3-4DA8-9709-6830E5BF916F}" srcOrd="0" destOrd="0" presId="urn:microsoft.com/office/officeart/2005/8/layout/hProcess4"/>
    <dgm:cxn modelId="{6AFBA9FD-39FB-874F-9A42-AF591223D139}" type="presParOf" srcId="{28B47DD8-B3B3-4DA8-9709-6830E5BF916F}" destId="{59DF2964-7E01-4053-9057-03A111F8ABA2}" srcOrd="0" destOrd="0" presId="urn:microsoft.com/office/officeart/2005/8/layout/hProcess4"/>
    <dgm:cxn modelId="{B40E1CEE-99BB-304A-9EF2-D5CCA56E9BB3}" type="presParOf" srcId="{28B47DD8-B3B3-4DA8-9709-6830E5BF916F}" destId="{8D5B8882-FBF9-413F-9992-DFFAAFA8036D}" srcOrd="1" destOrd="0" presId="urn:microsoft.com/office/officeart/2005/8/layout/hProcess4"/>
    <dgm:cxn modelId="{42313E3B-A0B7-C44F-B3CB-84C746345CAF}" type="presParOf" srcId="{28B47DD8-B3B3-4DA8-9709-6830E5BF916F}" destId="{E658A103-14F9-4A3A-B7E6-01097913D2E7}" srcOrd="2" destOrd="0" presId="urn:microsoft.com/office/officeart/2005/8/layout/hProcess4"/>
    <dgm:cxn modelId="{64F9E7A7-8387-344F-966F-2BD3D14A7B0B}" type="presParOf" srcId="{28B47DD8-B3B3-4DA8-9709-6830E5BF916F}" destId="{1C7F1B11-3752-4CFC-9B5C-192E3EB03731}" srcOrd="3" destOrd="0" presId="urn:microsoft.com/office/officeart/2005/8/layout/hProcess4"/>
    <dgm:cxn modelId="{1F562067-298E-FE4F-8667-BDE1B629F4BD}" type="presParOf" srcId="{28B47DD8-B3B3-4DA8-9709-6830E5BF916F}" destId="{8B8E409C-97E7-4231-B9A4-BA7C0250F2CC}" srcOrd="4" destOrd="0" presId="urn:microsoft.com/office/officeart/2005/8/layout/hProcess4"/>
    <dgm:cxn modelId="{5A1726BA-8738-894E-96C4-87CF3876FC17}" type="presParOf" srcId="{5CFECE7D-CE61-40B1-A817-4158665B69BA}" destId="{EB972E69-8C17-4F3D-9BA9-91FD0317BE6E}" srcOrd="1" destOrd="0" presId="urn:microsoft.com/office/officeart/2005/8/layout/hProcess4"/>
    <dgm:cxn modelId="{C5A2E982-EB73-9E48-BC89-301B6E7EFA19}" type="presParOf" srcId="{5CFECE7D-CE61-40B1-A817-4158665B69BA}" destId="{30883972-6FF7-43C2-A950-532614D7F870}" srcOrd="2" destOrd="0" presId="urn:microsoft.com/office/officeart/2005/8/layout/hProcess4"/>
    <dgm:cxn modelId="{5DA6D7DD-6B62-EA4A-94CD-589C80377D85}" type="presParOf" srcId="{30883972-6FF7-43C2-A950-532614D7F870}" destId="{03B9FC11-382E-4FC2-AEAB-25E130A85801}" srcOrd="0" destOrd="0" presId="urn:microsoft.com/office/officeart/2005/8/layout/hProcess4"/>
    <dgm:cxn modelId="{725780E4-72C6-CE4C-AF78-D2763EE20E43}" type="presParOf" srcId="{30883972-6FF7-43C2-A950-532614D7F870}" destId="{D7605A23-C642-48BE-81E8-99E2A8A8EDB4}" srcOrd="1" destOrd="0" presId="urn:microsoft.com/office/officeart/2005/8/layout/hProcess4"/>
    <dgm:cxn modelId="{5769C61A-8E0E-0A4D-858C-0F9B3C9F194F}" type="presParOf" srcId="{30883972-6FF7-43C2-A950-532614D7F870}" destId="{D4555A77-CFEA-46CD-B911-D93A51447ADF}" srcOrd="2" destOrd="0" presId="urn:microsoft.com/office/officeart/2005/8/layout/hProcess4"/>
    <dgm:cxn modelId="{FF915862-2DB6-CF49-8198-9BC4F3CCEF45}" type="presParOf" srcId="{30883972-6FF7-43C2-A950-532614D7F870}" destId="{5F32475C-2245-4705-B282-E35DC6C618A5}" srcOrd="3" destOrd="0" presId="urn:microsoft.com/office/officeart/2005/8/layout/hProcess4"/>
    <dgm:cxn modelId="{FC293CD2-E953-8743-B375-50CAF284FB87}" type="presParOf" srcId="{30883972-6FF7-43C2-A950-532614D7F870}" destId="{8BE3099A-D897-4AB5-909C-7A77F56173A4}" srcOrd="4" destOrd="0" presId="urn:microsoft.com/office/officeart/2005/8/layout/hProcess4"/>
    <dgm:cxn modelId="{7623E9A4-3EE2-A043-9E80-5E6ABB50B204}" type="presParOf" srcId="{5CFECE7D-CE61-40B1-A817-4158665B69BA}" destId="{1796A3C8-61A5-4C67-AB46-76415F07A0D1}" srcOrd="3" destOrd="0" presId="urn:microsoft.com/office/officeart/2005/8/layout/hProcess4"/>
    <dgm:cxn modelId="{1B0FE68D-2672-3A4C-A35C-75B21D1B7141}" type="presParOf" srcId="{5CFECE7D-CE61-40B1-A817-4158665B69BA}" destId="{AA5C7554-D08D-439C-BBC5-F69D5D69C654}" srcOrd="4" destOrd="0" presId="urn:microsoft.com/office/officeart/2005/8/layout/hProcess4"/>
    <dgm:cxn modelId="{D2F58C7C-6A24-604D-8B44-D306C9B1B71B}" type="presParOf" srcId="{AA5C7554-D08D-439C-BBC5-F69D5D69C654}" destId="{5E56D236-6D22-4C9B-8B56-409A90BA349D}" srcOrd="0" destOrd="0" presId="urn:microsoft.com/office/officeart/2005/8/layout/hProcess4"/>
    <dgm:cxn modelId="{8555BAD3-B3FF-1D42-8726-624105379F0A}" type="presParOf" srcId="{AA5C7554-D08D-439C-BBC5-F69D5D69C654}" destId="{7C66EC1C-4B17-49BB-BC83-0B6F484EADD6}" srcOrd="1" destOrd="0" presId="urn:microsoft.com/office/officeart/2005/8/layout/hProcess4"/>
    <dgm:cxn modelId="{111C8672-7C56-F145-8B01-29442A2F33CE}" type="presParOf" srcId="{AA5C7554-D08D-439C-BBC5-F69D5D69C654}" destId="{D468408C-3B77-4466-B224-CA40516F9B0B}" srcOrd="2" destOrd="0" presId="urn:microsoft.com/office/officeart/2005/8/layout/hProcess4"/>
    <dgm:cxn modelId="{9F9673AF-C796-404F-890B-B4A35C4D5D31}" type="presParOf" srcId="{AA5C7554-D08D-439C-BBC5-F69D5D69C654}" destId="{08875140-36C7-430B-9A0B-87AF6E9CD548}" srcOrd="3" destOrd="0" presId="urn:microsoft.com/office/officeart/2005/8/layout/hProcess4"/>
    <dgm:cxn modelId="{7E4E031E-955D-AA46-8018-33B66D94F2CC}" type="presParOf" srcId="{AA5C7554-D08D-439C-BBC5-F69D5D69C654}" destId="{4722D67C-F201-4D9D-AD2F-AE29EA1A371D}"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3ED9C9-3494-4831-BE8B-9224DDB1D5BF}" type="doc">
      <dgm:prSet loTypeId="urn:microsoft.com/office/officeart/2005/8/layout/pyramid4" loCatId="pyramid" qsTypeId="urn:microsoft.com/office/officeart/2005/8/quickstyle/simple1" qsCatId="simple" csTypeId="urn:microsoft.com/office/officeart/2005/8/colors/colorful1#1" csCatId="colorful" phldr="1"/>
      <dgm:spPr/>
      <dgm:t>
        <a:bodyPr/>
        <a:lstStyle/>
        <a:p>
          <a:endParaRPr lang="en-US"/>
        </a:p>
      </dgm:t>
    </dgm:pt>
    <dgm:pt modelId="{59C4D066-66B6-40A3-AC4D-2B6A291D4C5D}">
      <dgm:prSet phldrT="[Text]" custT="1"/>
      <dgm:spPr>
        <a:xfrm>
          <a:off x="2962275" y="0"/>
          <a:ext cx="2076450" cy="2076450"/>
        </a:xfr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800" dirty="0" smtClean="0">
              <a:solidFill>
                <a:sysClr val="window" lastClr="FFFFFF"/>
              </a:solidFill>
              <a:latin typeface="Calibri"/>
              <a:ea typeface="+mn-ea"/>
              <a:cs typeface="+mn-cs"/>
            </a:rPr>
            <a:t>Coastal Marine</a:t>
          </a:r>
          <a:br>
            <a:rPr lang="en-US" sz="1800" dirty="0" smtClean="0">
              <a:solidFill>
                <a:sysClr val="window" lastClr="FFFFFF"/>
              </a:solidFill>
              <a:latin typeface="Calibri"/>
              <a:ea typeface="+mn-ea"/>
              <a:cs typeface="+mn-cs"/>
            </a:rPr>
          </a:br>
          <a:r>
            <a:rPr lang="en-US" sz="1800" dirty="0" smtClean="0">
              <a:solidFill>
                <a:sysClr val="window" lastClr="FFFFFF"/>
              </a:solidFill>
              <a:latin typeface="Calibri"/>
              <a:ea typeface="+mn-ea"/>
              <a:cs typeface="+mn-cs"/>
            </a:rPr>
            <a:t>Advisory Council</a:t>
          </a:r>
          <a:endParaRPr lang="en-US" sz="1800" dirty="0">
            <a:solidFill>
              <a:sysClr val="window" lastClr="FFFFFF"/>
            </a:solidFill>
            <a:latin typeface="Calibri"/>
            <a:ea typeface="+mn-ea"/>
            <a:cs typeface="+mn-cs"/>
          </a:endParaRPr>
        </a:p>
      </dgm:t>
    </dgm:pt>
    <dgm:pt modelId="{DA197C07-DCDB-49AC-98F5-C1BBD39513CC}" type="parTrans" cxnId="{FC30B96C-715B-41E5-A51B-E904C62BF9E0}">
      <dgm:prSet/>
      <dgm:spPr/>
      <dgm:t>
        <a:bodyPr/>
        <a:lstStyle/>
        <a:p>
          <a:endParaRPr lang="en-US"/>
        </a:p>
      </dgm:t>
    </dgm:pt>
    <dgm:pt modelId="{1E0B8D7D-C809-41FA-9BFF-A7208571E969}" type="sibTrans" cxnId="{FC30B96C-715B-41E5-A51B-E904C62BF9E0}">
      <dgm:prSet/>
      <dgm:spPr/>
      <dgm:t>
        <a:bodyPr/>
        <a:lstStyle/>
        <a:p>
          <a:endParaRPr lang="en-US"/>
        </a:p>
      </dgm:t>
    </dgm:pt>
    <dgm:pt modelId="{350DB89D-9A8E-4E4C-81A7-8EB42A640C4A}">
      <dgm:prSet phldrT="[Text]" custT="1"/>
      <dgm:spPr>
        <a:xfrm>
          <a:off x="1959349" y="2076450"/>
          <a:ext cx="2076450" cy="2076450"/>
        </a:xfr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800" dirty="0" smtClean="0">
              <a:solidFill>
                <a:sysClr val="window" lastClr="FFFFFF"/>
              </a:solidFill>
              <a:latin typeface="Calibri"/>
              <a:ea typeface="+mn-ea"/>
              <a:cs typeface="+mn-cs"/>
            </a:rPr>
            <a:t>Tribes</a:t>
          </a:r>
          <a:endParaRPr lang="en-US" sz="1800" dirty="0">
            <a:solidFill>
              <a:sysClr val="window" lastClr="FFFFFF"/>
            </a:solidFill>
            <a:latin typeface="Calibri"/>
            <a:ea typeface="+mn-ea"/>
            <a:cs typeface="+mn-cs"/>
          </a:endParaRPr>
        </a:p>
      </dgm:t>
    </dgm:pt>
    <dgm:pt modelId="{48127146-937A-4E9B-ADC4-A1BD2F361AE1}" type="parTrans" cxnId="{457A17FD-5AF8-4EB6-B12C-904E2E3A1426}">
      <dgm:prSet/>
      <dgm:spPr/>
      <dgm:t>
        <a:bodyPr/>
        <a:lstStyle/>
        <a:p>
          <a:endParaRPr lang="en-US"/>
        </a:p>
      </dgm:t>
    </dgm:pt>
    <dgm:pt modelId="{CED30211-CEA0-46F5-8F06-1D0D4059155C}" type="sibTrans" cxnId="{457A17FD-5AF8-4EB6-B12C-904E2E3A1426}">
      <dgm:prSet/>
      <dgm:spPr/>
      <dgm:t>
        <a:bodyPr/>
        <a:lstStyle/>
        <a:p>
          <a:endParaRPr lang="en-US"/>
        </a:p>
      </dgm:t>
    </dgm:pt>
    <dgm:pt modelId="{AF30F638-DF9F-4917-81C1-ADFE410B0BEF}">
      <dgm:prSet phldrT="[Text]" custT="1"/>
      <dgm:spPr>
        <a:xfrm rot="10800000">
          <a:off x="2985821" y="2076450"/>
          <a:ext cx="2076450" cy="2076450"/>
        </a:xfr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n-US" sz="1800" dirty="0" smtClean="0">
            <a:solidFill>
              <a:sysClr val="window" lastClr="FFFFFF"/>
            </a:solidFill>
            <a:latin typeface="Calibri"/>
            <a:ea typeface="+mn-ea"/>
            <a:cs typeface="+mn-cs"/>
          </a:endParaRPr>
        </a:p>
        <a:p>
          <a:r>
            <a:rPr lang="en-US" sz="1800" dirty="0" smtClean="0">
              <a:solidFill>
                <a:sysClr val="window" lastClr="FFFFFF"/>
              </a:solidFill>
              <a:latin typeface="Calibri"/>
              <a:ea typeface="+mn-ea"/>
              <a:cs typeface="+mn-cs"/>
            </a:rPr>
            <a:t>State agencies</a:t>
          </a:r>
          <a:endParaRPr lang="en-US" sz="1800" dirty="0">
            <a:solidFill>
              <a:sysClr val="window" lastClr="FFFFFF"/>
            </a:solidFill>
            <a:latin typeface="Calibri"/>
            <a:ea typeface="+mn-ea"/>
            <a:cs typeface="+mn-cs"/>
          </a:endParaRPr>
        </a:p>
      </dgm:t>
    </dgm:pt>
    <dgm:pt modelId="{441C0361-1A1D-4C18-B194-874F356B9A1E}" type="parTrans" cxnId="{1A8C196E-F013-4524-A7CD-E83BABB91D6A}">
      <dgm:prSet/>
      <dgm:spPr/>
      <dgm:t>
        <a:bodyPr/>
        <a:lstStyle/>
        <a:p>
          <a:endParaRPr lang="en-US"/>
        </a:p>
      </dgm:t>
    </dgm:pt>
    <dgm:pt modelId="{60BB1415-5769-4C1A-A937-6ECE56C8802D}" type="sibTrans" cxnId="{1A8C196E-F013-4524-A7CD-E83BABB91D6A}">
      <dgm:prSet/>
      <dgm:spPr/>
      <dgm:t>
        <a:bodyPr/>
        <a:lstStyle/>
        <a:p>
          <a:endParaRPr lang="en-US"/>
        </a:p>
      </dgm:t>
    </dgm:pt>
    <dgm:pt modelId="{75653F0A-7F00-4D95-B3DD-BBABADE6035B}">
      <dgm:prSet phldrT="[Text]" custT="1"/>
      <dgm:spPr>
        <a:xfrm>
          <a:off x="4000500" y="2076450"/>
          <a:ext cx="2076450" cy="2076450"/>
        </a:xfr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800" dirty="0">
              <a:solidFill>
                <a:sysClr val="window" lastClr="FFFFFF"/>
              </a:solidFill>
              <a:latin typeface="Calibri"/>
              <a:ea typeface="+mn-ea"/>
              <a:cs typeface="+mn-cs"/>
            </a:rPr>
            <a:t>Federal </a:t>
          </a:r>
          <a:r>
            <a:rPr lang="en-US" sz="1800" dirty="0" smtClean="0">
              <a:solidFill>
                <a:sysClr val="window" lastClr="FFFFFF"/>
              </a:solidFill>
              <a:latin typeface="Calibri"/>
              <a:ea typeface="+mn-ea"/>
              <a:cs typeface="+mn-cs"/>
            </a:rPr>
            <a:t>&amp; </a:t>
          </a:r>
          <a:r>
            <a:rPr lang="en-US" sz="1800" dirty="0">
              <a:solidFill>
                <a:sysClr val="window" lastClr="FFFFFF"/>
              </a:solidFill>
              <a:latin typeface="Calibri"/>
              <a:ea typeface="+mn-ea"/>
              <a:cs typeface="+mn-cs"/>
            </a:rPr>
            <a:t>Local </a:t>
          </a:r>
          <a:r>
            <a:rPr lang="en-US" sz="1200" dirty="0" smtClean="0">
              <a:solidFill>
                <a:sysClr val="window" lastClr="FFFFFF"/>
              </a:solidFill>
              <a:latin typeface="Calibri"/>
              <a:ea typeface="+mn-ea"/>
              <a:cs typeface="+mn-cs"/>
            </a:rPr>
            <a:t>Governments</a:t>
          </a:r>
          <a:endParaRPr lang="en-US" sz="1200" dirty="0">
            <a:solidFill>
              <a:sysClr val="window" lastClr="FFFFFF"/>
            </a:solidFill>
            <a:latin typeface="Calibri"/>
            <a:ea typeface="+mn-ea"/>
            <a:cs typeface="+mn-cs"/>
          </a:endParaRPr>
        </a:p>
      </dgm:t>
    </dgm:pt>
    <dgm:pt modelId="{7C304E53-58EE-49B7-8FCB-7B998ABC8BF6}" type="parTrans" cxnId="{6EA8E77D-E7F0-44E3-9E25-A087A65A21BB}">
      <dgm:prSet/>
      <dgm:spPr/>
      <dgm:t>
        <a:bodyPr/>
        <a:lstStyle/>
        <a:p>
          <a:endParaRPr lang="en-US"/>
        </a:p>
      </dgm:t>
    </dgm:pt>
    <dgm:pt modelId="{6034D4EB-E7B7-4F17-B980-5150CAA673D2}" type="sibTrans" cxnId="{6EA8E77D-E7F0-44E3-9E25-A087A65A21BB}">
      <dgm:prSet/>
      <dgm:spPr/>
      <dgm:t>
        <a:bodyPr/>
        <a:lstStyle/>
        <a:p>
          <a:endParaRPr lang="en-US"/>
        </a:p>
      </dgm:t>
    </dgm:pt>
    <dgm:pt modelId="{575A2588-2362-4FFC-8A76-D97E76ED5C7F}" type="pres">
      <dgm:prSet presAssocID="{6B3ED9C9-3494-4831-BE8B-9224DDB1D5BF}" presName="compositeShape" presStyleCnt="0">
        <dgm:presLayoutVars>
          <dgm:chMax val="9"/>
          <dgm:dir/>
          <dgm:resizeHandles val="exact"/>
        </dgm:presLayoutVars>
      </dgm:prSet>
      <dgm:spPr/>
      <dgm:t>
        <a:bodyPr/>
        <a:lstStyle/>
        <a:p>
          <a:endParaRPr lang="en-US"/>
        </a:p>
      </dgm:t>
    </dgm:pt>
    <dgm:pt modelId="{B329FE1E-52D3-4B31-988F-91BF6108823D}" type="pres">
      <dgm:prSet presAssocID="{6B3ED9C9-3494-4831-BE8B-9224DDB1D5BF}" presName="triangle1" presStyleLbl="node1" presStyleIdx="0" presStyleCnt="4" custScaleX="99083" custLinFactNeighborX="0">
        <dgm:presLayoutVars>
          <dgm:bulletEnabled val="1"/>
        </dgm:presLayoutVars>
      </dgm:prSet>
      <dgm:spPr>
        <a:prstGeom prst="triangle">
          <a:avLst/>
        </a:prstGeom>
      </dgm:spPr>
      <dgm:t>
        <a:bodyPr/>
        <a:lstStyle/>
        <a:p>
          <a:endParaRPr lang="en-US"/>
        </a:p>
      </dgm:t>
    </dgm:pt>
    <dgm:pt modelId="{A425318C-8BA8-4D40-8A5F-357A4A521A80}" type="pres">
      <dgm:prSet presAssocID="{6B3ED9C9-3494-4831-BE8B-9224DDB1D5BF}" presName="triangle2" presStyleLbl="node1" presStyleIdx="1" presStyleCnt="4" custLinFactNeighborX="1700" custLinFactNeighborY="160">
        <dgm:presLayoutVars>
          <dgm:bulletEnabled val="1"/>
        </dgm:presLayoutVars>
      </dgm:prSet>
      <dgm:spPr>
        <a:prstGeom prst="triangle">
          <a:avLst/>
        </a:prstGeom>
      </dgm:spPr>
      <dgm:t>
        <a:bodyPr/>
        <a:lstStyle/>
        <a:p>
          <a:endParaRPr lang="en-US"/>
        </a:p>
      </dgm:t>
    </dgm:pt>
    <dgm:pt modelId="{7777A050-4BED-4487-ABFD-779114D65ACA}" type="pres">
      <dgm:prSet presAssocID="{6B3ED9C9-3494-4831-BE8B-9224DDB1D5BF}" presName="triangle3" presStyleLbl="node1" presStyleIdx="2" presStyleCnt="4" custLinFactNeighborX="1134" custLinFactNeighborY="160">
        <dgm:presLayoutVars>
          <dgm:bulletEnabled val="1"/>
        </dgm:presLayoutVars>
      </dgm:prSet>
      <dgm:spPr>
        <a:prstGeom prst="triangle">
          <a:avLst/>
        </a:prstGeom>
      </dgm:spPr>
      <dgm:t>
        <a:bodyPr/>
        <a:lstStyle/>
        <a:p>
          <a:endParaRPr lang="en-US"/>
        </a:p>
      </dgm:t>
    </dgm:pt>
    <dgm:pt modelId="{41D58A82-AF91-4385-BF5E-0FB880589D5C}" type="pres">
      <dgm:prSet presAssocID="{6B3ED9C9-3494-4831-BE8B-9224DDB1D5BF}" presName="triangle4" presStyleLbl="node1" presStyleIdx="3" presStyleCnt="4">
        <dgm:presLayoutVars>
          <dgm:bulletEnabled val="1"/>
        </dgm:presLayoutVars>
      </dgm:prSet>
      <dgm:spPr>
        <a:prstGeom prst="triangle">
          <a:avLst/>
        </a:prstGeom>
      </dgm:spPr>
      <dgm:t>
        <a:bodyPr/>
        <a:lstStyle/>
        <a:p>
          <a:endParaRPr lang="en-US"/>
        </a:p>
      </dgm:t>
    </dgm:pt>
  </dgm:ptLst>
  <dgm:cxnLst>
    <dgm:cxn modelId="{FC30B96C-715B-41E5-A51B-E904C62BF9E0}" srcId="{6B3ED9C9-3494-4831-BE8B-9224DDB1D5BF}" destId="{59C4D066-66B6-40A3-AC4D-2B6A291D4C5D}" srcOrd="0" destOrd="0" parTransId="{DA197C07-DCDB-49AC-98F5-C1BBD39513CC}" sibTransId="{1E0B8D7D-C809-41FA-9BFF-A7208571E969}"/>
    <dgm:cxn modelId="{1A8C196E-F013-4524-A7CD-E83BABB91D6A}" srcId="{6B3ED9C9-3494-4831-BE8B-9224DDB1D5BF}" destId="{AF30F638-DF9F-4917-81C1-ADFE410B0BEF}" srcOrd="2" destOrd="0" parTransId="{441C0361-1A1D-4C18-B194-874F356B9A1E}" sibTransId="{60BB1415-5769-4C1A-A937-6ECE56C8802D}"/>
    <dgm:cxn modelId="{6EA8E77D-E7F0-44E3-9E25-A087A65A21BB}" srcId="{6B3ED9C9-3494-4831-BE8B-9224DDB1D5BF}" destId="{75653F0A-7F00-4D95-B3DD-BBABADE6035B}" srcOrd="3" destOrd="0" parTransId="{7C304E53-58EE-49B7-8FCB-7B998ABC8BF6}" sibTransId="{6034D4EB-E7B7-4F17-B980-5150CAA673D2}"/>
    <dgm:cxn modelId="{457A17FD-5AF8-4EB6-B12C-904E2E3A1426}" srcId="{6B3ED9C9-3494-4831-BE8B-9224DDB1D5BF}" destId="{350DB89D-9A8E-4E4C-81A7-8EB42A640C4A}" srcOrd="1" destOrd="0" parTransId="{48127146-937A-4E9B-ADC4-A1BD2F361AE1}" sibTransId="{CED30211-CEA0-46F5-8F06-1D0D4059155C}"/>
    <dgm:cxn modelId="{6969B740-A3FC-5145-9F6F-6B92F7CFBBB2}" type="presOf" srcId="{350DB89D-9A8E-4E4C-81A7-8EB42A640C4A}" destId="{A425318C-8BA8-4D40-8A5F-357A4A521A80}" srcOrd="0" destOrd="0" presId="urn:microsoft.com/office/officeart/2005/8/layout/pyramid4"/>
    <dgm:cxn modelId="{3A830D1C-6A8B-9B42-9B94-261FAA202376}" type="presOf" srcId="{59C4D066-66B6-40A3-AC4D-2B6A291D4C5D}" destId="{B329FE1E-52D3-4B31-988F-91BF6108823D}" srcOrd="0" destOrd="0" presId="urn:microsoft.com/office/officeart/2005/8/layout/pyramid4"/>
    <dgm:cxn modelId="{2B863D74-94A5-AD4A-9D21-26FDA29951FE}" type="presOf" srcId="{75653F0A-7F00-4D95-B3DD-BBABADE6035B}" destId="{41D58A82-AF91-4385-BF5E-0FB880589D5C}" srcOrd="0" destOrd="0" presId="urn:microsoft.com/office/officeart/2005/8/layout/pyramid4"/>
    <dgm:cxn modelId="{9828A96A-3254-254F-A5A5-E2D8722DA3CB}" type="presOf" srcId="{6B3ED9C9-3494-4831-BE8B-9224DDB1D5BF}" destId="{575A2588-2362-4FFC-8A76-D97E76ED5C7F}" srcOrd="0" destOrd="0" presId="urn:microsoft.com/office/officeart/2005/8/layout/pyramid4"/>
    <dgm:cxn modelId="{1FDB4928-2EF9-6C41-8978-99A96387297C}" type="presOf" srcId="{AF30F638-DF9F-4917-81C1-ADFE410B0BEF}" destId="{7777A050-4BED-4487-ABFD-779114D65ACA}" srcOrd="0" destOrd="0" presId="urn:microsoft.com/office/officeart/2005/8/layout/pyramid4"/>
    <dgm:cxn modelId="{E6457A4C-893E-7C4E-B33D-4EC92CD7377E}" type="presParOf" srcId="{575A2588-2362-4FFC-8A76-D97E76ED5C7F}" destId="{B329FE1E-52D3-4B31-988F-91BF6108823D}" srcOrd="0" destOrd="0" presId="urn:microsoft.com/office/officeart/2005/8/layout/pyramid4"/>
    <dgm:cxn modelId="{3C442F1F-242C-134B-849E-3E0C67FC3E95}" type="presParOf" srcId="{575A2588-2362-4FFC-8A76-D97E76ED5C7F}" destId="{A425318C-8BA8-4D40-8A5F-357A4A521A80}" srcOrd="1" destOrd="0" presId="urn:microsoft.com/office/officeart/2005/8/layout/pyramid4"/>
    <dgm:cxn modelId="{A732EAD2-BAC4-AC46-9F80-B5DB51411CF6}" type="presParOf" srcId="{575A2588-2362-4FFC-8A76-D97E76ED5C7F}" destId="{7777A050-4BED-4487-ABFD-779114D65ACA}" srcOrd="2" destOrd="0" presId="urn:microsoft.com/office/officeart/2005/8/layout/pyramid4"/>
    <dgm:cxn modelId="{A4012883-ADDE-8341-B35F-CF82879B2953}" type="presParOf" srcId="{575A2588-2362-4FFC-8A76-D97E76ED5C7F}" destId="{41D58A82-AF91-4385-BF5E-0FB880589D5C}"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5B8882-FBF9-413F-9992-DFFAAFA8036D}">
      <dsp:nvSpPr>
        <dsp:cNvPr id="0" name=""/>
        <dsp:cNvSpPr/>
      </dsp:nvSpPr>
      <dsp:spPr>
        <a:xfrm>
          <a:off x="782" y="1330628"/>
          <a:ext cx="2260822" cy="1864705"/>
        </a:xfrm>
        <a:prstGeom prst="roundRect">
          <a:avLst>
            <a:gd name="adj" fmla="val 10000"/>
          </a:avLst>
        </a:prstGeom>
        <a:solidFill>
          <a:schemeClr val="lt1">
            <a:alpha val="90000"/>
            <a:hueOff val="0"/>
            <a:satOff val="0"/>
            <a:lumOff val="0"/>
            <a:alphaOff val="0"/>
          </a:schemeClr>
        </a:solidFill>
        <a:ln w="317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Workshops – March-May</a:t>
          </a:r>
          <a:endParaRPr lang="en-US" sz="1500" kern="1200" dirty="0"/>
        </a:p>
        <a:p>
          <a:pPr marL="228600" lvl="2" indent="-114300" algn="l" defTabSz="666750">
            <a:lnSpc>
              <a:spcPct val="90000"/>
            </a:lnSpc>
            <a:spcBef>
              <a:spcPct val="0"/>
            </a:spcBef>
            <a:spcAft>
              <a:spcPct val="15000"/>
            </a:spcAft>
            <a:buChar char="••"/>
          </a:pPr>
          <a:r>
            <a:rPr lang="en-US" sz="1500" kern="1200" dirty="0" smtClean="0"/>
            <a:t>WCMAC</a:t>
          </a:r>
          <a:endParaRPr lang="en-US" sz="1500" kern="1200" dirty="0"/>
        </a:p>
        <a:p>
          <a:pPr marL="228600" lvl="2" indent="-114300" algn="l" defTabSz="666750">
            <a:lnSpc>
              <a:spcPct val="90000"/>
            </a:lnSpc>
            <a:spcBef>
              <a:spcPct val="0"/>
            </a:spcBef>
            <a:spcAft>
              <a:spcPct val="15000"/>
            </a:spcAft>
            <a:buChar char="••"/>
          </a:pPr>
          <a:r>
            <a:rPr lang="en-US" sz="1500" kern="1200" smtClean="0"/>
            <a:t>Governments: local, state, federal &amp; tribal</a:t>
          </a:r>
          <a:endParaRPr lang="en-US" sz="1500" kern="1200" dirty="0"/>
        </a:p>
      </dsp:txBody>
      <dsp:txXfrm>
        <a:off x="43694" y="1373540"/>
        <a:ext cx="2174998" cy="1379301"/>
      </dsp:txXfrm>
    </dsp:sp>
    <dsp:sp modelId="{EB972E69-8C17-4F3D-9BA9-91FD0317BE6E}">
      <dsp:nvSpPr>
        <dsp:cNvPr id="0" name=""/>
        <dsp:cNvSpPr/>
      </dsp:nvSpPr>
      <dsp:spPr>
        <a:xfrm>
          <a:off x="1279934" y="1805736"/>
          <a:ext cx="2447481" cy="2447481"/>
        </a:xfrm>
        <a:prstGeom prst="leftCircularArrow">
          <a:avLst>
            <a:gd name="adj1" fmla="val 2969"/>
            <a:gd name="adj2" fmla="val 363730"/>
            <a:gd name="adj3" fmla="val 2139241"/>
            <a:gd name="adj4" fmla="val 9024489"/>
            <a:gd name="adj5" fmla="val 346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7F1B11-3752-4CFC-9B5C-192E3EB03731}">
      <dsp:nvSpPr>
        <dsp:cNvPr id="0" name=""/>
        <dsp:cNvSpPr/>
      </dsp:nvSpPr>
      <dsp:spPr>
        <a:xfrm>
          <a:off x="503186" y="2795754"/>
          <a:ext cx="2009619" cy="799159"/>
        </a:xfrm>
        <a:prstGeom prst="roundRect">
          <a:avLst>
            <a:gd name="adj" fmla="val 10000"/>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Draft MSP Goal(s)/Objectives</a:t>
          </a:r>
          <a:endParaRPr lang="en-US" sz="1700" kern="1200" dirty="0"/>
        </a:p>
      </dsp:txBody>
      <dsp:txXfrm>
        <a:off x="526593" y="2819161"/>
        <a:ext cx="1962805" cy="752345"/>
      </dsp:txXfrm>
    </dsp:sp>
    <dsp:sp modelId="{D7605A23-C642-48BE-81E8-99E2A8A8EDB4}">
      <dsp:nvSpPr>
        <dsp:cNvPr id="0" name=""/>
        <dsp:cNvSpPr/>
      </dsp:nvSpPr>
      <dsp:spPr>
        <a:xfrm>
          <a:off x="2858787" y="1330628"/>
          <a:ext cx="2260822" cy="1864705"/>
        </a:xfrm>
        <a:prstGeom prst="roundRect">
          <a:avLst>
            <a:gd name="adj" fmla="val 10000"/>
          </a:avLst>
        </a:prstGeom>
        <a:solidFill>
          <a:schemeClr val="lt1">
            <a:alpha val="90000"/>
            <a:hueOff val="0"/>
            <a:satOff val="0"/>
            <a:lumOff val="0"/>
            <a:alphaOff val="0"/>
          </a:schemeClr>
        </a:solidFill>
        <a:ln w="317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Comments: May</a:t>
          </a:r>
          <a:endParaRPr lang="en-US" sz="1500" kern="1200" dirty="0"/>
        </a:p>
        <a:p>
          <a:pPr marL="228600" lvl="2" indent="-114300" algn="l" defTabSz="666750">
            <a:lnSpc>
              <a:spcPct val="90000"/>
            </a:lnSpc>
            <a:spcBef>
              <a:spcPct val="0"/>
            </a:spcBef>
            <a:spcAft>
              <a:spcPct val="15000"/>
            </a:spcAft>
            <a:buChar char="••"/>
          </a:pPr>
          <a:r>
            <a:rPr lang="en-US" sz="1500" kern="1200" dirty="0" smtClean="0"/>
            <a:t>Public Comment Period</a:t>
          </a:r>
          <a:endParaRPr lang="en-US" sz="1500" kern="1200" dirty="0"/>
        </a:p>
        <a:p>
          <a:pPr marL="228600" lvl="2" indent="-114300" algn="l" defTabSz="666750">
            <a:lnSpc>
              <a:spcPct val="90000"/>
            </a:lnSpc>
            <a:spcBef>
              <a:spcPct val="0"/>
            </a:spcBef>
            <a:spcAft>
              <a:spcPct val="15000"/>
            </a:spcAft>
            <a:buChar char="••"/>
          </a:pPr>
          <a:r>
            <a:rPr lang="en-US" sz="1500" kern="1200" dirty="0" smtClean="0"/>
            <a:t>Tribal consultations</a:t>
          </a:r>
          <a:endParaRPr lang="en-US" sz="1500" kern="1200" dirty="0"/>
        </a:p>
      </dsp:txBody>
      <dsp:txXfrm>
        <a:off x="2901699" y="1773120"/>
        <a:ext cx="2174998" cy="1379301"/>
      </dsp:txXfrm>
    </dsp:sp>
    <dsp:sp modelId="{1796A3C8-61A5-4C67-AB46-76415F07A0D1}">
      <dsp:nvSpPr>
        <dsp:cNvPr id="0" name=""/>
        <dsp:cNvSpPr/>
      </dsp:nvSpPr>
      <dsp:spPr>
        <a:xfrm>
          <a:off x="4119099" y="199631"/>
          <a:ext cx="2736364" cy="2736364"/>
        </a:xfrm>
        <a:prstGeom prst="circularArrow">
          <a:avLst>
            <a:gd name="adj1" fmla="val 2655"/>
            <a:gd name="adj2" fmla="val 322955"/>
            <a:gd name="adj3" fmla="val 19501534"/>
            <a:gd name="adj4" fmla="val 12575511"/>
            <a:gd name="adj5" fmla="val 309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32475C-2245-4705-B282-E35DC6C618A5}">
      <dsp:nvSpPr>
        <dsp:cNvPr id="0" name=""/>
        <dsp:cNvSpPr/>
      </dsp:nvSpPr>
      <dsp:spPr>
        <a:xfrm>
          <a:off x="3361192" y="931048"/>
          <a:ext cx="2009619" cy="799159"/>
        </a:xfrm>
        <a:prstGeom prst="roundRect">
          <a:avLst>
            <a:gd name="adj" fmla="val 10000"/>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Review draft MSP Goal(s) &amp; Objectives </a:t>
          </a:r>
          <a:endParaRPr lang="en-US" sz="1700" kern="1200" dirty="0"/>
        </a:p>
      </dsp:txBody>
      <dsp:txXfrm>
        <a:off x="3384599" y="954455"/>
        <a:ext cx="1962805" cy="752345"/>
      </dsp:txXfrm>
    </dsp:sp>
    <dsp:sp modelId="{7C66EC1C-4B17-49BB-BC83-0B6F484EADD6}">
      <dsp:nvSpPr>
        <dsp:cNvPr id="0" name=""/>
        <dsp:cNvSpPr/>
      </dsp:nvSpPr>
      <dsp:spPr>
        <a:xfrm>
          <a:off x="5716793" y="1330628"/>
          <a:ext cx="2260822" cy="1864705"/>
        </a:xfrm>
        <a:prstGeom prst="roundRect">
          <a:avLst>
            <a:gd name="adj" fmla="val 10000"/>
          </a:avLst>
        </a:prstGeom>
        <a:solidFill>
          <a:schemeClr val="lt1">
            <a:alpha val="90000"/>
            <a:hueOff val="0"/>
            <a:satOff val="0"/>
            <a:lumOff val="0"/>
            <a:alphaOff val="0"/>
          </a:schemeClr>
        </a:solidFill>
        <a:ln w="317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Final: June 2013</a:t>
          </a:r>
          <a:endParaRPr lang="en-US" sz="1500" kern="1200" dirty="0"/>
        </a:p>
        <a:p>
          <a:pPr marL="228600" lvl="2" indent="-114300" algn="l" defTabSz="666750">
            <a:lnSpc>
              <a:spcPct val="90000"/>
            </a:lnSpc>
            <a:spcBef>
              <a:spcPct val="0"/>
            </a:spcBef>
            <a:spcAft>
              <a:spcPct val="15000"/>
            </a:spcAft>
            <a:buChar char="••"/>
          </a:pPr>
          <a:r>
            <a:rPr lang="en-US" sz="1500" kern="1200" dirty="0" smtClean="0"/>
            <a:t>Adjust draft MSP Goal(s) &amp; Objectives, as appropriate</a:t>
          </a:r>
          <a:endParaRPr lang="en-US" sz="1500" kern="1200" dirty="0"/>
        </a:p>
        <a:p>
          <a:pPr marL="228600" lvl="2" indent="-114300" algn="l" defTabSz="666750">
            <a:lnSpc>
              <a:spcPct val="90000"/>
            </a:lnSpc>
            <a:spcBef>
              <a:spcPct val="0"/>
            </a:spcBef>
            <a:spcAft>
              <a:spcPct val="15000"/>
            </a:spcAft>
            <a:buChar char="••"/>
          </a:pPr>
          <a:r>
            <a:rPr lang="en-US" sz="1500" kern="1200" dirty="0" smtClean="0"/>
            <a:t>Response to Comments</a:t>
          </a:r>
          <a:endParaRPr lang="en-US" sz="1500" kern="1200" dirty="0"/>
        </a:p>
      </dsp:txBody>
      <dsp:txXfrm>
        <a:off x="5759705" y="1373540"/>
        <a:ext cx="2174998" cy="1379301"/>
      </dsp:txXfrm>
    </dsp:sp>
    <dsp:sp modelId="{08875140-36C7-430B-9A0B-87AF6E9CD548}">
      <dsp:nvSpPr>
        <dsp:cNvPr id="0" name=""/>
        <dsp:cNvSpPr/>
      </dsp:nvSpPr>
      <dsp:spPr>
        <a:xfrm>
          <a:off x="6219198" y="2795754"/>
          <a:ext cx="2009619" cy="799159"/>
        </a:xfrm>
        <a:prstGeom prst="roundRect">
          <a:avLst>
            <a:gd name="adj" fmla="val 10000"/>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State finalizes MSP Goals &amp; Objectives</a:t>
          </a:r>
          <a:endParaRPr lang="en-US" sz="1700" kern="1200" dirty="0"/>
        </a:p>
      </dsp:txBody>
      <dsp:txXfrm>
        <a:off x="6242605" y="2819161"/>
        <a:ext cx="1962805" cy="7523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29FE1E-52D3-4B31-988F-91BF6108823D}">
      <dsp:nvSpPr>
        <dsp:cNvPr id="0" name=""/>
        <dsp:cNvSpPr/>
      </dsp:nvSpPr>
      <dsp:spPr>
        <a:xfrm>
          <a:off x="1752595" y="0"/>
          <a:ext cx="2057408" cy="2076450"/>
        </a:xfrm>
        <a:prstGeom prst="triangle">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ysClr val="window" lastClr="FFFFFF"/>
              </a:solidFill>
              <a:latin typeface="Calibri"/>
              <a:ea typeface="+mn-ea"/>
              <a:cs typeface="+mn-cs"/>
            </a:rPr>
            <a:t>Coastal Marine</a:t>
          </a:r>
          <a:br>
            <a:rPr lang="en-US" sz="1800" kern="1200" dirty="0" smtClean="0">
              <a:solidFill>
                <a:sysClr val="window" lastClr="FFFFFF"/>
              </a:solidFill>
              <a:latin typeface="Calibri"/>
              <a:ea typeface="+mn-ea"/>
              <a:cs typeface="+mn-cs"/>
            </a:rPr>
          </a:br>
          <a:r>
            <a:rPr lang="en-US" sz="1800" kern="1200" dirty="0" smtClean="0">
              <a:solidFill>
                <a:sysClr val="window" lastClr="FFFFFF"/>
              </a:solidFill>
              <a:latin typeface="Calibri"/>
              <a:ea typeface="+mn-ea"/>
              <a:cs typeface="+mn-cs"/>
            </a:rPr>
            <a:t>Advisory Council</a:t>
          </a:r>
          <a:endParaRPr lang="en-US" sz="1800" kern="1200" dirty="0">
            <a:solidFill>
              <a:sysClr val="window" lastClr="FFFFFF"/>
            </a:solidFill>
            <a:latin typeface="Calibri"/>
            <a:ea typeface="+mn-ea"/>
            <a:cs typeface="+mn-cs"/>
          </a:endParaRPr>
        </a:p>
      </dsp:txBody>
      <dsp:txXfrm>
        <a:off x="2266947" y="1038225"/>
        <a:ext cx="1028704" cy="1038225"/>
      </dsp:txXfrm>
    </dsp:sp>
    <dsp:sp modelId="{A425318C-8BA8-4D40-8A5F-357A4A521A80}">
      <dsp:nvSpPr>
        <dsp:cNvPr id="0" name=""/>
        <dsp:cNvSpPr/>
      </dsp:nvSpPr>
      <dsp:spPr>
        <a:xfrm>
          <a:off x="740149" y="2076450"/>
          <a:ext cx="2076450" cy="2076450"/>
        </a:xfrm>
        <a:prstGeom prst="triangle">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ysClr val="window" lastClr="FFFFFF"/>
              </a:solidFill>
              <a:latin typeface="Calibri"/>
              <a:ea typeface="+mn-ea"/>
              <a:cs typeface="+mn-cs"/>
            </a:rPr>
            <a:t>Tribes</a:t>
          </a:r>
          <a:endParaRPr lang="en-US" sz="1800" kern="1200" dirty="0">
            <a:solidFill>
              <a:sysClr val="window" lastClr="FFFFFF"/>
            </a:solidFill>
            <a:latin typeface="Calibri"/>
            <a:ea typeface="+mn-ea"/>
            <a:cs typeface="+mn-cs"/>
          </a:endParaRPr>
        </a:p>
      </dsp:txBody>
      <dsp:txXfrm>
        <a:off x="1259262" y="3114675"/>
        <a:ext cx="1038225" cy="1038225"/>
      </dsp:txXfrm>
    </dsp:sp>
    <dsp:sp modelId="{7777A050-4BED-4487-ABFD-779114D65ACA}">
      <dsp:nvSpPr>
        <dsp:cNvPr id="0" name=""/>
        <dsp:cNvSpPr/>
      </dsp:nvSpPr>
      <dsp:spPr>
        <a:xfrm rot="10800000">
          <a:off x="1766621" y="2076450"/>
          <a:ext cx="2076450" cy="2076450"/>
        </a:xfrm>
        <a:prstGeom prst="triangle">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n-US" sz="1800" kern="1200" dirty="0" smtClean="0">
            <a:solidFill>
              <a:sysClr val="window" lastClr="FFFFFF"/>
            </a:solidFill>
            <a:latin typeface="Calibri"/>
            <a:ea typeface="+mn-ea"/>
            <a:cs typeface="+mn-cs"/>
          </a:endParaRPr>
        </a:p>
        <a:p>
          <a:pPr lvl="0" algn="ctr" defTabSz="800100">
            <a:lnSpc>
              <a:spcPct val="90000"/>
            </a:lnSpc>
            <a:spcBef>
              <a:spcPct val="0"/>
            </a:spcBef>
            <a:spcAft>
              <a:spcPct val="35000"/>
            </a:spcAft>
          </a:pPr>
          <a:r>
            <a:rPr lang="en-US" sz="1800" kern="1200" dirty="0" smtClean="0">
              <a:solidFill>
                <a:sysClr val="window" lastClr="FFFFFF"/>
              </a:solidFill>
              <a:latin typeface="Calibri"/>
              <a:ea typeface="+mn-ea"/>
              <a:cs typeface="+mn-cs"/>
            </a:rPr>
            <a:t>State agencies</a:t>
          </a:r>
          <a:endParaRPr lang="en-US" sz="1800" kern="1200" dirty="0">
            <a:solidFill>
              <a:sysClr val="window" lastClr="FFFFFF"/>
            </a:solidFill>
            <a:latin typeface="Calibri"/>
            <a:ea typeface="+mn-ea"/>
            <a:cs typeface="+mn-cs"/>
          </a:endParaRPr>
        </a:p>
      </dsp:txBody>
      <dsp:txXfrm rot="10800000">
        <a:off x="2285733" y="2076450"/>
        <a:ext cx="1038225" cy="1038225"/>
      </dsp:txXfrm>
    </dsp:sp>
    <dsp:sp modelId="{41D58A82-AF91-4385-BF5E-0FB880589D5C}">
      <dsp:nvSpPr>
        <dsp:cNvPr id="0" name=""/>
        <dsp:cNvSpPr/>
      </dsp:nvSpPr>
      <dsp:spPr>
        <a:xfrm>
          <a:off x="2781300" y="2076450"/>
          <a:ext cx="2076450" cy="2076450"/>
        </a:xfrm>
        <a:prstGeom prst="triangle">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solidFill>
                <a:sysClr val="window" lastClr="FFFFFF"/>
              </a:solidFill>
              <a:latin typeface="Calibri"/>
              <a:ea typeface="+mn-ea"/>
              <a:cs typeface="+mn-cs"/>
            </a:rPr>
            <a:t>Federal </a:t>
          </a:r>
          <a:r>
            <a:rPr lang="en-US" sz="1800" kern="1200" dirty="0" smtClean="0">
              <a:solidFill>
                <a:sysClr val="window" lastClr="FFFFFF"/>
              </a:solidFill>
              <a:latin typeface="Calibri"/>
              <a:ea typeface="+mn-ea"/>
              <a:cs typeface="+mn-cs"/>
            </a:rPr>
            <a:t>&amp; </a:t>
          </a:r>
          <a:r>
            <a:rPr lang="en-US" sz="1800" kern="1200" dirty="0">
              <a:solidFill>
                <a:sysClr val="window" lastClr="FFFFFF"/>
              </a:solidFill>
              <a:latin typeface="Calibri"/>
              <a:ea typeface="+mn-ea"/>
              <a:cs typeface="+mn-cs"/>
            </a:rPr>
            <a:t>Local </a:t>
          </a:r>
          <a:r>
            <a:rPr lang="en-US" sz="1200" kern="1200" dirty="0" smtClean="0">
              <a:solidFill>
                <a:sysClr val="window" lastClr="FFFFFF"/>
              </a:solidFill>
              <a:latin typeface="Calibri"/>
              <a:ea typeface="+mn-ea"/>
              <a:cs typeface="+mn-cs"/>
            </a:rPr>
            <a:t>Governments</a:t>
          </a:r>
          <a:endParaRPr lang="en-US" sz="1200" kern="1200" dirty="0">
            <a:solidFill>
              <a:sysClr val="window" lastClr="FFFFFF"/>
            </a:solidFill>
            <a:latin typeface="Calibri"/>
            <a:ea typeface="+mn-ea"/>
            <a:cs typeface="+mn-cs"/>
          </a:endParaRPr>
        </a:p>
      </dsp:txBody>
      <dsp:txXfrm>
        <a:off x="3300413" y="3114675"/>
        <a:ext cx="1038225" cy="103822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5.emf"/><Relationship Id="rId2" Type="http://schemas.openxmlformats.org/officeDocument/2006/relationships/image" Target="../media/image3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emf"/><Relationship Id="rId2" Type="http://schemas.openxmlformats.org/officeDocument/2006/relationships/image" Target="../media/image3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CDA542-E7BA-CE49-8E4F-7F05B6B2BE6A}" type="datetimeFigureOut">
              <a:rPr lang="en-US" smtClean="0"/>
              <a:t>4/1/13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DEA860-F66E-5D40-856D-0E32835C2144}" type="slidenum">
              <a:rPr lang="en-US" smtClean="0"/>
              <a:t>‹#›</a:t>
            </a:fld>
            <a:endParaRPr lang="en-US"/>
          </a:p>
        </p:txBody>
      </p:sp>
    </p:spTree>
    <p:extLst>
      <p:ext uri="{BB962C8B-B14F-4D97-AF65-F5344CB8AC3E}">
        <p14:creationId xmlns:p14="http://schemas.microsoft.com/office/powerpoint/2010/main" val="35481122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36.xml"/><Relationship Id="rId4" Type="http://schemas.openxmlformats.org/officeDocument/2006/relationships/oleObject" Target="../embeddings/oleObject1.bin"/><Relationship Id="rId5" Type="http://schemas.openxmlformats.org/officeDocument/2006/relationships/image" Target="../media/image35.emf"/><Relationship Id="rId6" Type="http://schemas.openxmlformats.org/officeDocument/2006/relationships/oleObject" Target="../embeddings/oleObject2.bin"/><Relationship Id="rId7" Type="http://schemas.openxmlformats.org/officeDocument/2006/relationships/image" Target="../media/image36.emf"/><Relationship Id="rId1" Type="http://schemas.openxmlformats.org/officeDocument/2006/relationships/vmlDrawing" Target="../drawings/vmlDrawing1.vml"/><Relationship Id="rId2"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37.xml"/><Relationship Id="rId4" Type="http://schemas.openxmlformats.org/officeDocument/2006/relationships/oleObject" Target="../embeddings/oleObject3.bin"/><Relationship Id="rId5" Type="http://schemas.openxmlformats.org/officeDocument/2006/relationships/image" Target="../media/image37.emf"/><Relationship Id="rId6" Type="http://schemas.openxmlformats.org/officeDocument/2006/relationships/oleObject" Target="../embeddings/oleObject4.bin"/><Relationship Id="rId7" Type="http://schemas.openxmlformats.org/officeDocument/2006/relationships/image" Target="../media/image38.emf"/><Relationship Id="rId1" Type="http://schemas.openxmlformats.org/officeDocument/2006/relationships/vmlDrawing" Target="../drawings/vmlDrawing2.vml"/><Relationship Id="rId2"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 Id="rId3" Type="http://schemas.openxmlformats.org/officeDocument/2006/relationships/image" Target="../media/image39.wmf"/></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Participants</a:t>
            </a:r>
            <a:r>
              <a:rPr lang="en-US" baseline="0" dirty="0" smtClean="0"/>
              <a:t> in the workshop are those who have jurisdictional authority over Washington resources or waters and those who have a vested interest in the future of the coast.</a:t>
            </a:r>
            <a:endParaRPr lang="en-US" dirty="0"/>
          </a:p>
        </p:txBody>
      </p:sp>
      <p:sp>
        <p:nvSpPr>
          <p:cNvPr id="4" name="Slide Number Placeholder 3"/>
          <p:cNvSpPr>
            <a:spLocks noGrp="1"/>
          </p:cNvSpPr>
          <p:nvPr>
            <p:ph type="sldNum" sz="quarter" idx="10"/>
          </p:nvPr>
        </p:nvSpPr>
        <p:spPr/>
        <p:txBody>
          <a:bodyPr/>
          <a:lstStyle/>
          <a:p>
            <a:fld id="{DCDEA860-F66E-5D40-856D-0E32835C2144}" type="slidenum">
              <a:rPr lang="en-US" smtClean="0"/>
              <a:t>3</a:t>
            </a:fld>
            <a:endParaRPr lang="en-US"/>
          </a:p>
        </p:txBody>
      </p:sp>
    </p:spTree>
    <p:extLst>
      <p:ext uri="{BB962C8B-B14F-4D97-AF65-F5344CB8AC3E}">
        <p14:creationId xmlns:p14="http://schemas.microsoft.com/office/powerpoint/2010/main" val="1098849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Planning</a:t>
            </a:r>
            <a:r>
              <a:rPr lang="en-US" baseline="0" dirty="0" smtClean="0"/>
              <a:t> on the Washington’s Pacific Coast is a public process</a:t>
            </a:r>
            <a:endParaRPr lang="en-US" dirty="0" smtClean="0"/>
          </a:p>
          <a:p>
            <a:endParaRPr lang="en-US" baseline="0" dirty="0" smtClean="0"/>
          </a:p>
          <a:p>
            <a:r>
              <a:rPr lang="en-US" baseline="0" dirty="0" smtClean="0"/>
              <a:t>The MSP law calls for an interagency team to coordinate the plan development (State Ocean Caucus – purple triangle) and Ecology is designated as lead coordinator for overseeing the planning process. Ecology also administers state’s coastal zone management program and is required to submit the final MSP plan to NOAA to be adopted into the state’s federally-approved coastal program. DNR is administering the funding for current MSP projects. Sea Grant is conducting outreach and getting scientific review of data and data gaps, and organizing these workshops to help us draft goals, objectives and a boundary for the plan. WDFW and State Parks have management roles and information and are also core members of the state team.</a:t>
            </a:r>
            <a:endParaRPr lang="en-US" i="1" baseline="0" dirty="0" smtClean="0"/>
          </a:p>
          <a:p>
            <a:endParaRPr lang="en-US" dirty="0" smtClean="0"/>
          </a:p>
          <a:p>
            <a:r>
              <a:rPr lang="en-US" dirty="0" smtClean="0"/>
              <a:t>The Washington Coastal Marine</a:t>
            </a:r>
            <a:r>
              <a:rPr lang="en-US" baseline="0" dirty="0" smtClean="0"/>
              <a:t> Advisory Council (red triangle) is a diverse stakeholder body that advises the state on a variety of ocean policy issues, including marine spatial planning. It includes members from each of the coastal Marine Resource Committees as well as stakeholder interests such as fishing, ports, recreation, conservation, and energy.</a:t>
            </a:r>
          </a:p>
          <a:p>
            <a:endParaRPr lang="en-US" baseline="0" dirty="0" smtClean="0"/>
          </a:p>
          <a:p>
            <a:r>
              <a:rPr lang="en-US" baseline="0" dirty="0" smtClean="0"/>
              <a:t>In addition, tribal, federal and local governments will need to be involved and engaged in the process. We are also setting up ways to foster input from scientific experts as well as the general public. </a:t>
            </a:r>
            <a:endParaRPr lang="en-US" dirty="0" smtClean="0"/>
          </a:p>
          <a:p>
            <a:endParaRPr lang="en-US" dirty="0"/>
          </a:p>
        </p:txBody>
      </p:sp>
      <p:sp>
        <p:nvSpPr>
          <p:cNvPr id="4" name="Slide Number Placeholder 3"/>
          <p:cNvSpPr>
            <a:spLocks noGrp="1"/>
          </p:cNvSpPr>
          <p:nvPr>
            <p:ph type="sldNum" sz="quarter" idx="10"/>
          </p:nvPr>
        </p:nvSpPr>
        <p:spPr/>
        <p:txBody>
          <a:bodyPr/>
          <a:lstStyle/>
          <a:p>
            <a:fld id="{86B75510-880F-4223-93C5-6180C8B2FD4D}"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CZMA</a:t>
            </a:r>
            <a:r>
              <a:rPr lang="en-US" baseline="0" dirty="0" smtClean="0"/>
              <a:t> federal law that enables states to develop programs that are approved by NOAA. Federal consistency is a key tool in this law that a state can use to influence federal activities (either licensed, funded or taken by a federal agency). You’ll hear more in detail about this tool this afternoon.</a:t>
            </a:r>
          </a:p>
          <a:p>
            <a:r>
              <a:rPr lang="en-US" baseline="0" dirty="0" smtClean="0"/>
              <a:t> </a:t>
            </a:r>
            <a:endParaRPr lang="en-US" dirty="0" smtClean="0"/>
          </a:p>
          <a:p>
            <a:pPr>
              <a:buFont typeface="Arial" pitchFamily="34" charset="0"/>
              <a:buChar char="•"/>
            </a:pPr>
            <a:r>
              <a:rPr lang="en-US" b="1" dirty="0" smtClean="0"/>
              <a:t>Ocean</a:t>
            </a:r>
            <a:r>
              <a:rPr lang="en-US" b="1" baseline="0" dirty="0" smtClean="0"/>
              <a:t> Resources Management Act </a:t>
            </a:r>
            <a:r>
              <a:rPr lang="en-US" sz="1200" kern="1200" dirty="0" smtClean="0">
                <a:solidFill>
                  <a:schemeClr val="tx1"/>
                </a:solidFill>
                <a:latin typeface="+mn-lt"/>
                <a:ea typeface="+mn-ea"/>
                <a:cs typeface="+mn-cs"/>
              </a:rPr>
              <a:t>important policy on Washington’s coast because it provides broad guidance on criteria for allowing uses or activities in Washington’s coastal waters. For</a:t>
            </a:r>
            <a:r>
              <a:rPr lang="en-US" sz="1200" kern="1200" baseline="0" dirty="0" smtClean="0">
                <a:solidFill>
                  <a:schemeClr val="tx1"/>
                </a:solidFill>
                <a:latin typeface="+mn-lt"/>
                <a:ea typeface="+mn-ea"/>
                <a:cs typeface="+mn-cs"/>
              </a:rPr>
              <a:t> example avoiding and minimizing environmental, social and economic impacts. </a:t>
            </a:r>
            <a:r>
              <a:rPr lang="en-US" sz="1200" kern="1200" dirty="0" smtClean="0">
                <a:solidFill>
                  <a:schemeClr val="tx1"/>
                </a:solidFill>
                <a:latin typeface="+mn-lt"/>
                <a:ea typeface="+mn-ea"/>
                <a:cs typeface="+mn-cs"/>
              </a:rPr>
              <a:t>But it is hard to apply these criteria at the outset without</a:t>
            </a:r>
            <a:r>
              <a:rPr lang="en-US" sz="1200" kern="1200" baseline="0" dirty="0" smtClean="0">
                <a:solidFill>
                  <a:schemeClr val="tx1"/>
                </a:solidFill>
                <a:latin typeface="+mn-lt"/>
                <a:ea typeface="+mn-ea"/>
                <a:cs typeface="+mn-cs"/>
              </a:rPr>
              <a:t> an information framework that helps us understand where those impacts might be larger or smaller. </a:t>
            </a:r>
            <a:r>
              <a:rPr lang="en-US" baseline="0" dirty="0" smtClean="0"/>
              <a:t>(and inconsistently applied in local shoreline master programs).</a:t>
            </a:r>
          </a:p>
          <a:p>
            <a:pPr>
              <a:buFont typeface="Arial" pitchFamily="34" charset="0"/>
              <a:buChar char="•"/>
            </a:pPr>
            <a:r>
              <a:rPr lang="en-US" b="1" baseline="0" dirty="0" smtClean="0"/>
              <a:t>State Environmental Policy Act </a:t>
            </a:r>
            <a:r>
              <a:rPr lang="en-US" baseline="0" dirty="0" smtClean="0"/>
              <a:t>- </a:t>
            </a:r>
            <a:r>
              <a:rPr lang="en-US" sz="1200" kern="1200" dirty="0" smtClean="0">
                <a:solidFill>
                  <a:schemeClr val="tx1"/>
                </a:solidFill>
                <a:latin typeface="+mn-lt"/>
                <a:ea typeface="+mn-ea"/>
                <a:cs typeface="+mn-cs"/>
              </a:rPr>
              <a:t>SEPA requires the compilation and evaluation of information on resources and impacts to the environment and humans of a particular project. The MSP can assist this process by gathering much of the needed best available science ahead of time. In addition, it will identify areas with sensitive resources or prone to conflicts. Therefore, the plan can direct applicants and projects to more viable areas from the outset and away from areas that would be difficult to permit.</a:t>
            </a: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kern="1200" dirty="0" smtClean="0">
                <a:solidFill>
                  <a:schemeClr val="tx1"/>
                </a:solidFill>
                <a:latin typeface="+mn-lt"/>
                <a:ea typeface="+mn-ea"/>
                <a:cs typeface="+mn-cs"/>
              </a:rPr>
              <a:t>Clean Water Act </a:t>
            </a:r>
            <a:r>
              <a:rPr lang="en-US" sz="1200" kern="1200" dirty="0" smtClean="0">
                <a:solidFill>
                  <a:schemeClr val="tx1"/>
                </a:solidFill>
                <a:latin typeface="+mn-lt"/>
                <a:ea typeface="+mn-ea"/>
                <a:cs typeface="+mn-cs"/>
              </a:rPr>
              <a:t>- An MSP can also improve application of the Clean Water Act (CWA). Washington Department of Ecology has delegated authority to implement the Clean Water Act  in state waters. Both the CWA and Washington State water quality standards are designed for the protection of beneficial uses which includes ocean resources and human uses. Therefore, the MSP can help by identifying beneficial uses at a broader planning scale that would need to be protected through the required clean water permits for a particular project, such as a 401 water quality certification.</a:t>
            </a:r>
            <a:r>
              <a:rPr lang="en-US" dirty="0" smtClean="0"/>
              <a:t> </a:t>
            </a:r>
            <a:endParaRPr lang="en-US" sz="1200" kern="1200" dirty="0" smtClean="0">
              <a:solidFill>
                <a:schemeClr val="tx1"/>
              </a:solidFill>
              <a:latin typeface="+mn-lt"/>
              <a:ea typeface="+mn-ea"/>
              <a:cs typeface="+mn-cs"/>
            </a:endParaRP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6B75510-880F-4223-93C5-6180C8B2FD4D}"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B75510-880F-4223-93C5-6180C8B2FD4D}"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right now, we are focused on pre-planning activities – ones that lay the foundation for a planning process. Those</a:t>
            </a:r>
            <a:r>
              <a:rPr lang="en-US" baseline="0" dirty="0" smtClean="0"/>
              <a:t> activities will not begin unless continued funding is available. If so, the more formal planning process will likely start sometime in 2013.</a:t>
            </a:r>
            <a:endParaRPr lang="en-US" dirty="0"/>
          </a:p>
        </p:txBody>
      </p:sp>
      <p:sp>
        <p:nvSpPr>
          <p:cNvPr id="4" name="Slide Number Placeholder 3"/>
          <p:cNvSpPr>
            <a:spLocks noGrp="1"/>
          </p:cNvSpPr>
          <p:nvPr>
            <p:ph type="sldNum" sz="quarter" idx="10"/>
          </p:nvPr>
        </p:nvSpPr>
        <p:spPr/>
        <p:txBody>
          <a:bodyPr/>
          <a:lstStyle/>
          <a:p>
            <a:fld id="{86B75510-880F-4223-93C5-6180C8B2FD4D}"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pPr defTabSz="909763"/>
            <a:fld id="{B8B383FF-5DA6-4241-82E2-D36FBFE5A95A}" type="slidenum">
              <a:rPr lang="en-US">
                <a:solidFill>
                  <a:srgbClr val="000000"/>
                </a:solidFill>
              </a:rPr>
              <a:pPr defTabSz="909763"/>
              <a:t>17</a:t>
            </a:fld>
            <a:endParaRPr lang="en-US" dirty="0">
              <a:solidFill>
                <a:srgbClr val="000000"/>
              </a:solidFill>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algn="l">
              <a:buFont typeface="Arial" pitchFamily="34" charset="0"/>
              <a:buNone/>
            </a:pPr>
            <a:r>
              <a:rPr lang="en-US" b="0" dirty="0" smtClean="0"/>
              <a:t>Final Thoughts:</a:t>
            </a:r>
          </a:p>
          <a:p>
            <a:pPr algn="l">
              <a:buFont typeface="Arial" pitchFamily="34" charset="0"/>
              <a:buChar char="•"/>
            </a:pPr>
            <a:r>
              <a:rPr lang="en-US" b="0" dirty="0" smtClean="0"/>
              <a:t>Planning  for our ocean and our future makes sense for our economy, environment and society. Provides</a:t>
            </a:r>
            <a:r>
              <a:rPr lang="en-US" b="0" baseline="0" dirty="0" smtClean="0"/>
              <a:t> a process for considering and balancing our needs and values.</a:t>
            </a:r>
            <a:endParaRPr lang="en-US" b="0" dirty="0" smtClean="0"/>
          </a:p>
          <a:p>
            <a:pPr algn="l">
              <a:buFont typeface="Arial" pitchFamily="34" charset="0"/>
              <a:buChar char="•"/>
            </a:pPr>
            <a:r>
              <a:rPr lang="en-US" b="0" dirty="0" smtClean="0"/>
              <a:t>MSP can help resolve some important issues, but not all of them!</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Remove “re-cap”</a:t>
            </a:r>
          </a:p>
          <a:p>
            <a:r>
              <a:rPr lang="en-US" dirty="0" smtClean="0"/>
              <a:t>What about putting this on a timeline? Make it more visual?</a:t>
            </a:r>
          </a:p>
          <a:p>
            <a:r>
              <a:rPr lang="en-US" dirty="0" smtClean="0"/>
              <a:t>Add more</a:t>
            </a:r>
            <a:r>
              <a:rPr lang="en-US" baseline="0" dirty="0" smtClean="0"/>
              <a:t> recent update post-September</a:t>
            </a:r>
            <a:endParaRPr lang="en-US" dirty="0"/>
          </a:p>
        </p:txBody>
      </p:sp>
      <p:sp>
        <p:nvSpPr>
          <p:cNvPr id="4" name="Slide Number Placeholder 3"/>
          <p:cNvSpPr>
            <a:spLocks noGrp="1"/>
          </p:cNvSpPr>
          <p:nvPr>
            <p:ph type="sldNum" sz="quarter" idx="10"/>
          </p:nvPr>
        </p:nvSpPr>
        <p:spPr/>
        <p:txBody>
          <a:bodyPr/>
          <a:lstStyle/>
          <a:p>
            <a:fld id="{664A2B99-7E64-4D5A-AD60-4D42AD6E668B}" type="slidenum">
              <a:rPr lang="en-US" smtClean="0"/>
              <a:pPr/>
              <a:t>20</a:t>
            </a:fld>
            <a:endParaRPr lang="en-US"/>
          </a:p>
        </p:txBody>
      </p:sp>
    </p:spTree>
    <p:extLst>
      <p:ext uri="{BB962C8B-B14F-4D97-AF65-F5344CB8AC3E}">
        <p14:creationId xmlns:p14="http://schemas.microsoft.com/office/powerpoint/2010/main" val="27247635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4A2B99-7E64-4D5A-AD60-4D42AD6E668B}" type="slidenum">
              <a:rPr lang="en-US" smtClean="0"/>
              <a:pPr/>
              <a:t>21</a:t>
            </a:fld>
            <a:endParaRPr lang="en-US"/>
          </a:p>
        </p:txBody>
      </p:sp>
    </p:spTree>
    <p:extLst>
      <p:ext uri="{BB962C8B-B14F-4D97-AF65-F5344CB8AC3E}">
        <p14:creationId xmlns:p14="http://schemas.microsoft.com/office/powerpoint/2010/main" val="2724763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Steve leads</a:t>
            </a:r>
            <a:r>
              <a:rPr lang="en-US" baseline="0" dirty="0" smtClean="0"/>
              <a:t>.</a:t>
            </a:r>
          </a:p>
          <a:p>
            <a:r>
              <a:rPr lang="en-US" baseline="0" dirty="0" smtClean="0"/>
              <a:t>Break into small groups and report back to Steve and larger group.</a:t>
            </a:r>
          </a:p>
          <a:p>
            <a:r>
              <a:rPr lang="en-US" baseline="0" dirty="0" smtClean="0"/>
              <a:t>Steve lumps information into themes.</a:t>
            </a:r>
            <a:endParaRPr lang="en-US" dirty="0"/>
          </a:p>
        </p:txBody>
      </p:sp>
      <p:sp>
        <p:nvSpPr>
          <p:cNvPr id="4" name="Slide Number Placeholder 3"/>
          <p:cNvSpPr>
            <a:spLocks noGrp="1"/>
          </p:cNvSpPr>
          <p:nvPr>
            <p:ph type="sldNum" sz="quarter" idx="10"/>
          </p:nvPr>
        </p:nvSpPr>
        <p:spPr/>
        <p:txBody>
          <a:bodyPr/>
          <a:lstStyle/>
          <a:p>
            <a:fld id="{DCDEA860-F66E-5D40-856D-0E32835C2144}" type="slidenum">
              <a:rPr lang="en-US" smtClean="0"/>
              <a:t>22</a:t>
            </a:fld>
            <a:endParaRPr lang="en-US"/>
          </a:p>
        </p:txBody>
      </p:sp>
    </p:spTree>
    <p:extLst>
      <p:ext uri="{BB962C8B-B14F-4D97-AF65-F5344CB8AC3E}">
        <p14:creationId xmlns:p14="http://schemas.microsoft.com/office/powerpoint/2010/main" val="21643883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Goal-</a:t>
            </a:r>
            <a:r>
              <a:rPr lang="en-US" baseline="0" dirty="0" smtClean="0"/>
              <a:t> is a general summary of the desired state that a project is working to achieve.</a:t>
            </a:r>
            <a:endParaRPr lang="en-US" dirty="0" smtClean="0"/>
          </a:p>
          <a:p>
            <a:r>
              <a:rPr lang="en-US" dirty="0" smtClean="0"/>
              <a:t> Objective- is</a:t>
            </a:r>
            <a:r>
              <a:rPr lang="en-US" baseline="0" dirty="0" smtClean="0"/>
              <a:t> a specific statement of the desired outcome of a project.</a:t>
            </a:r>
          </a:p>
          <a:p>
            <a:r>
              <a:rPr lang="en-US" baseline="0" dirty="0" smtClean="0"/>
              <a:t>  Activity- Activities are specific actions or tasks designed to reach each of the projects objectives.</a:t>
            </a:r>
            <a:endParaRPr lang="en-US" dirty="0"/>
          </a:p>
        </p:txBody>
      </p:sp>
      <p:sp>
        <p:nvSpPr>
          <p:cNvPr id="4" name="Slide Number Placeholder 3"/>
          <p:cNvSpPr>
            <a:spLocks noGrp="1"/>
          </p:cNvSpPr>
          <p:nvPr>
            <p:ph type="sldNum" sz="quarter" idx="10"/>
          </p:nvPr>
        </p:nvSpPr>
        <p:spPr/>
        <p:txBody>
          <a:bodyPr/>
          <a:lstStyle/>
          <a:p>
            <a:fld id="{DCDEA860-F66E-5D40-856D-0E32835C2144}" type="slidenum">
              <a:rPr lang="en-US" smtClean="0"/>
              <a:t>27</a:t>
            </a:fld>
            <a:endParaRPr lang="en-US"/>
          </a:p>
        </p:txBody>
      </p:sp>
    </p:spTree>
    <p:extLst>
      <p:ext uri="{BB962C8B-B14F-4D97-AF65-F5344CB8AC3E}">
        <p14:creationId xmlns:p14="http://schemas.microsoft.com/office/powerpoint/2010/main" val="2920497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state has a different way of organizing their</a:t>
            </a:r>
            <a:r>
              <a:rPr lang="en-US" baseline="0" dirty="0" smtClean="0"/>
              <a:t> goal and objectives.</a:t>
            </a:r>
            <a:endParaRPr lang="en-US" dirty="0"/>
          </a:p>
        </p:txBody>
      </p:sp>
      <p:sp>
        <p:nvSpPr>
          <p:cNvPr id="4" name="Slide Number Placeholder 3"/>
          <p:cNvSpPr>
            <a:spLocks noGrp="1"/>
          </p:cNvSpPr>
          <p:nvPr>
            <p:ph type="sldNum" sz="quarter" idx="10"/>
          </p:nvPr>
        </p:nvSpPr>
        <p:spPr/>
        <p:txBody>
          <a:bodyPr/>
          <a:lstStyle/>
          <a:p>
            <a:fld id="{DCDEA860-F66E-5D40-856D-0E32835C2144}" type="slidenum">
              <a:rPr lang="en-US" smtClean="0"/>
              <a:t>28</a:t>
            </a:fld>
            <a:endParaRPr lang="en-US"/>
          </a:p>
        </p:txBody>
      </p:sp>
    </p:spTree>
    <p:extLst>
      <p:ext uri="{BB962C8B-B14F-4D97-AF65-F5344CB8AC3E}">
        <p14:creationId xmlns:p14="http://schemas.microsoft.com/office/powerpoint/2010/main" val="3385152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Steve</a:t>
            </a:r>
            <a:r>
              <a:rPr lang="en-US" baseline="0" dirty="0" smtClean="0"/>
              <a:t> leads:</a:t>
            </a:r>
            <a:endParaRPr lang="en-US" dirty="0" smtClean="0"/>
          </a:p>
          <a:p>
            <a:r>
              <a:rPr lang="en-US" baseline="0" dirty="0" smtClean="0"/>
              <a:t>In small groups have them discuss the questions on the slide and select 3-4 people to report back to large group.</a:t>
            </a:r>
            <a:endParaRPr lang="en-US" dirty="0"/>
          </a:p>
        </p:txBody>
      </p:sp>
      <p:sp>
        <p:nvSpPr>
          <p:cNvPr id="4" name="Slide Number Placeholder 3"/>
          <p:cNvSpPr>
            <a:spLocks noGrp="1"/>
          </p:cNvSpPr>
          <p:nvPr>
            <p:ph type="sldNum" sz="quarter" idx="10"/>
          </p:nvPr>
        </p:nvSpPr>
        <p:spPr/>
        <p:txBody>
          <a:bodyPr/>
          <a:lstStyle/>
          <a:p>
            <a:fld id="{DCDEA860-F66E-5D40-856D-0E32835C2144}" type="slidenum">
              <a:rPr lang="en-US" smtClean="0"/>
              <a:t>4</a:t>
            </a:fld>
            <a:endParaRPr lang="en-US"/>
          </a:p>
        </p:txBody>
      </p:sp>
    </p:spTree>
    <p:extLst>
      <p:ext uri="{BB962C8B-B14F-4D97-AF65-F5344CB8AC3E}">
        <p14:creationId xmlns:p14="http://schemas.microsoft.com/office/powerpoint/2010/main" val="23918472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Two</a:t>
            </a:r>
            <a:r>
              <a:rPr lang="en-US" baseline="0" dirty="0" smtClean="0"/>
              <a:t> state wide planning goal directly relate to the Territorial  Sea Plan in Oregon. </a:t>
            </a:r>
            <a:endParaRPr lang="en-US" dirty="0"/>
          </a:p>
        </p:txBody>
      </p:sp>
      <p:sp>
        <p:nvSpPr>
          <p:cNvPr id="4" name="Slide Number Placeholder 3"/>
          <p:cNvSpPr>
            <a:spLocks noGrp="1"/>
          </p:cNvSpPr>
          <p:nvPr>
            <p:ph type="sldNum" sz="quarter" idx="10"/>
          </p:nvPr>
        </p:nvSpPr>
        <p:spPr/>
        <p:txBody>
          <a:bodyPr/>
          <a:lstStyle/>
          <a:p>
            <a:fld id="{DCDEA860-F66E-5D40-856D-0E32835C2144}" type="slidenum">
              <a:rPr lang="en-US" smtClean="0"/>
              <a:t>29</a:t>
            </a:fld>
            <a:endParaRPr lang="en-US"/>
          </a:p>
        </p:txBody>
      </p:sp>
    </p:spTree>
    <p:extLst>
      <p:ext uri="{BB962C8B-B14F-4D97-AF65-F5344CB8AC3E}">
        <p14:creationId xmlns:p14="http://schemas.microsoft.com/office/powerpoint/2010/main" val="8090665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a:t>
            </a:r>
            <a:r>
              <a:rPr lang="en-US" baseline="0" dirty="0" smtClean="0"/>
              <a:t> “What would you change or add to these criteria?”</a:t>
            </a:r>
          </a:p>
          <a:p>
            <a:r>
              <a:rPr lang="en-US" baseline="0" dirty="0" smtClean="0"/>
              <a:t> Ask “ Do we have agreement that these are the criteria for our goal?”</a:t>
            </a:r>
            <a:endParaRPr lang="en-US" dirty="0"/>
          </a:p>
        </p:txBody>
      </p:sp>
      <p:sp>
        <p:nvSpPr>
          <p:cNvPr id="4" name="Slide Number Placeholder 3"/>
          <p:cNvSpPr>
            <a:spLocks noGrp="1"/>
          </p:cNvSpPr>
          <p:nvPr>
            <p:ph type="sldNum" sz="quarter" idx="10"/>
          </p:nvPr>
        </p:nvSpPr>
        <p:spPr/>
        <p:txBody>
          <a:bodyPr/>
          <a:lstStyle/>
          <a:p>
            <a:fld id="{DCDEA860-F66E-5D40-856D-0E32835C2144}" type="slidenum">
              <a:rPr lang="en-US" smtClean="0"/>
              <a:t>30</a:t>
            </a:fld>
            <a:endParaRPr lang="en-US"/>
          </a:p>
        </p:txBody>
      </p:sp>
    </p:spTree>
    <p:extLst>
      <p:ext uri="{BB962C8B-B14F-4D97-AF65-F5344CB8AC3E}">
        <p14:creationId xmlns:p14="http://schemas.microsoft.com/office/powerpoint/2010/main" val="23638919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our conversation this morning I have created a broad goal statement. (read goal</a:t>
            </a:r>
            <a:r>
              <a:rPr lang="en-US" baseline="0" dirty="0" smtClean="0"/>
              <a:t> on slide)</a:t>
            </a:r>
          </a:p>
          <a:p>
            <a:r>
              <a:rPr lang="en-US" dirty="0" smtClean="0"/>
              <a:t>We are now going</a:t>
            </a:r>
            <a:r>
              <a:rPr lang="en-US" baseline="0" dirty="0" smtClean="0"/>
              <a:t> to break into our small groups. Each small group will work from this statement and answer the question “ What would you change?” “ What do you keep?”</a:t>
            </a:r>
          </a:p>
          <a:p>
            <a:r>
              <a:rPr lang="en-US" baseline="0" dirty="0" smtClean="0"/>
              <a:t>After your group has agreed, write your group’s goal on the poster board and we will share it with the larger group.</a:t>
            </a:r>
            <a:endParaRPr lang="en-US" dirty="0" smtClean="0"/>
          </a:p>
          <a:p>
            <a:endParaRPr lang="en-US" dirty="0"/>
          </a:p>
        </p:txBody>
      </p:sp>
      <p:sp>
        <p:nvSpPr>
          <p:cNvPr id="4" name="Slide Number Placeholder 3"/>
          <p:cNvSpPr>
            <a:spLocks noGrp="1"/>
          </p:cNvSpPr>
          <p:nvPr>
            <p:ph type="sldNum" sz="quarter" idx="10"/>
          </p:nvPr>
        </p:nvSpPr>
        <p:spPr/>
        <p:txBody>
          <a:bodyPr/>
          <a:lstStyle/>
          <a:p>
            <a:fld id="{DCDEA860-F66E-5D40-856D-0E32835C2144}" type="slidenum">
              <a:rPr lang="en-US" smtClean="0"/>
              <a:t>31</a:t>
            </a:fld>
            <a:endParaRPr lang="en-US"/>
          </a:p>
        </p:txBody>
      </p:sp>
    </p:spTree>
    <p:extLst>
      <p:ext uri="{BB962C8B-B14F-4D97-AF65-F5344CB8AC3E}">
        <p14:creationId xmlns:p14="http://schemas.microsoft.com/office/powerpoint/2010/main" val="23163350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27868" indent="-279949" eaLnBrk="0" hangingPunct="0">
              <a:defRPr>
                <a:solidFill>
                  <a:schemeClr val="tx1"/>
                </a:solidFill>
                <a:latin typeface="Arial" charset="0"/>
                <a:ea typeface="ＭＳ Ｐゴシック" charset="0"/>
              </a:defRPr>
            </a:lvl2pPr>
            <a:lvl3pPr marL="1119797" indent="-223959" eaLnBrk="0" hangingPunct="0">
              <a:defRPr>
                <a:solidFill>
                  <a:schemeClr val="tx1"/>
                </a:solidFill>
                <a:latin typeface="Arial" charset="0"/>
                <a:ea typeface="ＭＳ Ｐゴシック" charset="0"/>
              </a:defRPr>
            </a:lvl3pPr>
            <a:lvl4pPr marL="1567716" indent="-223959" eaLnBrk="0" hangingPunct="0">
              <a:defRPr>
                <a:solidFill>
                  <a:schemeClr val="tx1"/>
                </a:solidFill>
                <a:latin typeface="Arial" charset="0"/>
                <a:ea typeface="ＭＳ Ｐゴシック" charset="0"/>
              </a:defRPr>
            </a:lvl4pPr>
            <a:lvl5pPr marL="2015635" indent="-223959" eaLnBrk="0" hangingPunct="0">
              <a:defRPr>
                <a:solidFill>
                  <a:schemeClr val="tx1"/>
                </a:solidFill>
                <a:latin typeface="Arial" charset="0"/>
                <a:ea typeface="ＭＳ Ｐゴシック" charset="0"/>
              </a:defRPr>
            </a:lvl5pPr>
            <a:lvl6pPr marL="2463554" indent="-223959" eaLnBrk="0" fontAlgn="base" hangingPunct="0">
              <a:spcBef>
                <a:spcPct val="0"/>
              </a:spcBef>
              <a:spcAft>
                <a:spcPct val="0"/>
              </a:spcAft>
              <a:defRPr>
                <a:solidFill>
                  <a:schemeClr val="tx1"/>
                </a:solidFill>
                <a:latin typeface="Arial" charset="0"/>
                <a:ea typeface="ＭＳ Ｐゴシック" charset="0"/>
              </a:defRPr>
            </a:lvl6pPr>
            <a:lvl7pPr marL="2911472" indent="-223959" eaLnBrk="0" fontAlgn="base" hangingPunct="0">
              <a:spcBef>
                <a:spcPct val="0"/>
              </a:spcBef>
              <a:spcAft>
                <a:spcPct val="0"/>
              </a:spcAft>
              <a:defRPr>
                <a:solidFill>
                  <a:schemeClr val="tx1"/>
                </a:solidFill>
                <a:latin typeface="Arial" charset="0"/>
                <a:ea typeface="ＭＳ Ｐゴシック" charset="0"/>
              </a:defRPr>
            </a:lvl7pPr>
            <a:lvl8pPr marL="3359391" indent="-223959" eaLnBrk="0" fontAlgn="base" hangingPunct="0">
              <a:spcBef>
                <a:spcPct val="0"/>
              </a:spcBef>
              <a:spcAft>
                <a:spcPct val="0"/>
              </a:spcAft>
              <a:defRPr>
                <a:solidFill>
                  <a:schemeClr val="tx1"/>
                </a:solidFill>
                <a:latin typeface="Arial" charset="0"/>
                <a:ea typeface="ＭＳ Ｐゴシック" charset="0"/>
              </a:defRPr>
            </a:lvl8pPr>
            <a:lvl9pPr marL="3807310" indent="-223959"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C748191-5953-9249-A2F8-461DB75985CD}" type="slidenum">
              <a:rPr lang="en-US"/>
              <a:pPr eaLnBrk="1" hangingPunct="1"/>
              <a:t>35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27868" indent="-279949" eaLnBrk="0" hangingPunct="0">
              <a:defRPr>
                <a:solidFill>
                  <a:schemeClr val="tx1"/>
                </a:solidFill>
                <a:latin typeface="Arial" charset="0"/>
                <a:ea typeface="ＭＳ Ｐゴシック" charset="0"/>
              </a:defRPr>
            </a:lvl2pPr>
            <a:lvl3pPr marL="1119797" indent="-223959" eaLnBrk="0" hangingPunct="0">
              <a:defRPr>
                <a:solidFill>
                  <a:schemeClr val="tx1"/>
                </a:solidFill>
                <a:latin typeface="Arial" charset="0"/>
                <a:ea typeface="ＭＳ Ｐゴシック" charset="0"/>
              </a:defRPr>
            </a:lvl3pPr>
            <a:lvl4pPr marL="1567716" indent="-223959" eaLnBrk="0" hangingPunct="0">
              <a:defRPr>
                <a:solidFill>
                  <a:schemeClr val="tx1"/>
                </a:solidFill>
                <a:latin typeface="Arial" charset="0"/>
                <a:ea typeface="ＭＳ Ｐゴシック" charset="0"/>
              </a:defRPr>
            </a:lvl4pPr>
            <a:lvl5pPr marL="2015635" indent="-223959" eaLnBrk="0" hangingPunct="0">
              <a:defRPr>
                <a:solidFill>
                  <a:schemeClr val="tx1"/>
                </a:solidFill>
                <a:latin typeface="Arial" charset="0"/>
                <a:ea typeface="ＭＳ Ｐゴシック" charset="0"/>
              </a:defRPr>
            </a:lvl5pPr>
            <a:lvl6pPr marL="2463554" indent="-223959" eaLnBrk="0" fontAlgn="base" hangingPunct="0">
              <a:spcBef>
                <a:spcPct val="0"/>
              </a:spcBef>
              <a:spcAft>
                <a:spcPct val="0"/>
              </a:spcAft>
              <a:defRPr>
                <a:solidFill>
                  <a:schemeClr val="tx1"/>
                </a:solidFill>
                <a:latin typeface="Arial" charset="0"/>
                <a:ea typeface="ＭＳ Ｐゴシック" charset="0"/>
              </a:defRPr>
            </a:lvl6pPr>
            <a:lvl7pPr marL="2911472" indent="-223959" eaLnBrk="0" fontAlgn="base" hangingPunct="0">
              <a:spcBef>
                <a:spcPct val="0"/>
              </a:spcBef>
              <a:spcAft>
                <a:spcPct val="0"/>
              </a:spcAft>
              <a:defRPr>
                <a:solidFill>
                  <a:schemeClr val="tx1"/>
                </a:solidFill>
                <a:latin typeface="Arial" charset="0"/>
                <a:ea typeface="ＭＳ Ｐゴシック" charset="0"/>
              </a:defRPr>
            </a:lvl7pPr>
            <a:lvl8pPr marL="3359391" indent="-223959" eaLnBrk="0" fontAlgn="base" hangingPunct="0">
              <a:spcBef>
                <a:spcPct val="0"/>
              </a:spcBef>
              <a:spcAft>
                <a:spcPct val="0"/>
              </a:spcAft>
              <a:defRPr>
                <a:solidFill>
                  <a:schemeClr val="tx1"/>
                </a:solidFill>
                <a:latin typeface="Arial" charset="0"/>
                <a:ea typeface="ＭＳ Ｐゴシック" charset="0"/>
              </a:defRPr>
            </a:lvl8pPr>
            <a:lvl9pPr marL="3807310" indent="-223959"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A6E792C-450D-5E43-8B01-5B2F6C053CA9}" type="slidenum">
              <a:rPr lang="en-US"/>
              <a:pPr eaLnBrk="1" hangingPunct="1"/>
              <a:t>36</a:t>
            </a:fld>
            <a:endParaRPr lang="en-US"/>
          </a:p>
        </p:txBody>
      </p:sp>
      <p:sp>
        <p:nvSpPr>
          <p:cNvPr id="23555" name="Rectangle 2"/>
          <p:cNvSpPr>
            <a:spLocks noGrp="1" noChangeArrowheads="1"/>
          </p:cNvSpPr>
          <p:nvPr>
            <p:ph type="body" idx="1"/>
          </p:nvPr>
        </p:nvSpPr>
        <p:spPr>
          <a:xfrm>
            <a:off x="2979448" y="218309"/>
            <a:ext cx="3735936" cy="540469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0543" tIns="45271" rIns="90543" bIns="45271"/>
          <a:lstStyle/>
          <a:p>
            <a:pPr eaLnBrk="1" hangingPunct="1"/>
            <a:endParaRPr lang="en-US" sz="1400"/>
          </a:p>
        </p:txBody>
      </p:sp>
      <p:sp>
        <p:nvSpPr>
          <p:cNvPr id="23556" name="Rectangle 3"/>
          <p:cNvSpPr>
            <a:spLocks noChangeArrowheads="1"/>
          </p:cNvSpPr>
          <p:nvPr/>
        </p:nvSpPr>
        <p:spPr bwMode="auto">
          <a:xfrm>
            <a:off x="4548231" y="5866257"/>
            <a:ext cx="2167153" cy="83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43" tIns="45271" rIns="90543" bIns="45271">
            <a:spAutoFit/>
          </a:bodyPr>
          <a:lstStyle/>
          <a:p>
            <a:pPr>
              <a:spcBef>
                <a:spcPct val="50000"/>
              </a:spcBef>
            </a:pPr>
            <a:r>
              <a:rPr lang="en-US" sz="1400" b="1">
                <a:latin typeface="Times New Roman" charset="0"/>
              </a:rPr>
              <a:t>[CLICK] </a:t>
            </a:r>
            <a:r>
              <a:rPr lang="en-US" sz="1400">
                <a:latin typeface="Times New Roman" charset="0"/>
              </a:rPr>
              <a:t>Information on the Appeal decisions. </a:t>
            </a:r>
          </a:p>
          <a:p>
            <a:pPr>
              <a:spcBef>
                <a:spcPct val="50000"/>
              </a:spcBef>
            </a:pPr>
            <a:r>
              <a:rPr lang="en-US" sz="1400">
                <a:latin typeface="Times New Roman" charset="0"/>
              </a:rPr>
              <a:t> See OCRM</a:t>
            </a:r>
            <a:r>
              <a:rPr lang="ja-JP" altLang="en-US" sz="1400">
                <a:latin typeface="Times New Roman" charset="0"/>
              </a:rPr>
              <a:t>’</a:t>
            </a:r>
            <a:r>
              <a:rPr lang="en-US" sz="1400">
                <a:latin typeface="Times New Roman" charset="0"/>
              </a:rPr>
              <a:t>s FC web site</a:t>
            </a:r>
            <a:endParaRPr lang="en-US" sz="1400" b="1">
              <a:latin typeface="Times New Roman" charset="0"/>
            </a:endParaRPr>
          </a:p>
        </p:txBody>
      </p:sp>
      <p:graphicFrame>
        <p:nvGraphicFramePr>
          <p:cNvPr id="23557" name="Object 4"/>
          <p:cNvGraphicFramePr>
            <a:graphicFrameLocks noChangeAspect="1"/>
          </p:cNvGraphicFramePr>
          <p:nvPr/>
        </p:nvGraphicFramePr>
        <p:xfrm>
          <a:off x="142617" y="218308"/>
          <a:ext cx="2762422" cy="2083285"/>
        </p:xfrm>
        <a:graphic>
          <a:graphicData uri="http://schemas.openxmlformats.org/presentationml/2006/ole">
            <mc:AlternateContent xmlns:mc="http://schemas.openxmlformats.org/markup-compatibility/2006">
              <mc:Choice xmlns:v="urn:schemas-microsoft-com:vml" Requires="v">
                <p:oleObj spid="_x0000_s6165" name="Slide" r:id="rId4" imgW="4572147" imgH="3428904" progId="PowerPoint.Slide.8">
                  <p:embed/>
                </p:oleObj>
              </mc:Choice>
              <mc:Fallback>
                <p:oleObj name="Slide" r:id="rId4" imgW="4572147" imgH="3428904"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617" y="218308"/>
                        <a:ext cx="2762422" cy="208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3558" name="Object 5"/>
          <p:cNvGraphicFramePr>
            <a:graphicFrameLocks noChangeAspect="1"/>
          </p:cNvGraphicFramePr>
          <p:nvPr/>
        </p:nvGraphicFramePr>
        <p:xfrm>
          <a:off x="142617" y="5622999"/>
          <a:ext cx="4255247" cy="3209132"/>
        </p:xfrm>
        <a:graphic>
          <a:graphicData uri="http://schemas.openxmlformats.org/presentationml/2006/ole">
            <mc:AlternateContent xmlns:mc="http://schemas.openxmlformats.org/markup-compatibility/2006">
              <mc:Choice xmlns:v="urn:schemas-microsoft-com:vml" Requires="v">
                <p:oleObj spid="_x0000_s6166" name="Slide" r:id="rId6" imgW="4572147" imgH="3428904" progId="PowerPoint.Slide.8">
                  <p:embed/>
                </p:oleObj>
              </mc:Choice>
              <mc:Fallback>
                <p:oleObj name="Slide" r:id="rId6" imgW="4572147" imgH="3428904" progId="PowerPoint.Slide.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617" y="5622999"/>
                        <a:ext cx="4255247" cy="3209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27868" indent="-279949" eaLnBrk="0" hangingPunct="0">
              <a:defRPr>
                <a:solidFill>
                  <a:schemeClr val="tx1"/>
                </a:solidFill>
                <a:latin typeface="Arial" charset="0"/>
                <a:ea typeface="ＭＳ Ｐゴシック" charset="0"/>
              </a:defRPr>
            </a:lvl2pPr>
            <a:lvl3pPr marL="1119797" indent="-223959" eaLnBrk="0" hangingPunct="0">
              <a:defRPr>
                <a:solidFill>
                  <a:schemeClr val="tx1"/>
                </a:solidFill>
                <a:latin typeface="Arial" charset="0"/>
                <a:ea typeface="ＭＳ Ｐゴシック" charset="0"/>
              </a:defRPr>
            </a:lvl3pPr>
            <a:lvl4pPr marL="1567716" indent="-223959" eaLnBrk="0" hangingPunct="0">
              <a:defRPr>
                <a:solidFill>
                  <a:schemeClr val="tx1"/>
                </a:solidFill>
                <a:latin typeface="Arial" charset="0"/>
                <a:ea typeface="ＭＳ Ｐゴシック" charset="0"/>
              </a:defRPr>
            </a:lvl4pPr>
            <a:lvl5pPr marL="2015635" indent="-223959" eaLnBrk="0" hangingPunct="0">
              <a:defRPr>
                <a:solidFill>
                  <a:schemeClr val="tx1"/>
                </a:solidFill>
                <a:latin typeface="Arial" charset="0"/>
                <a:ea typeface="ＭＳ Ｐゴシック" charset="0"/>
              </a:defRPr>
            </a:lvl5pPr>
            <a:lvl6pPr marL="2463554" indent="-223959" eaLnBrk="0" fontAlgn="base" hangingPunct="0">
              <a:spcBef>
                <a:spcPct val="0"/>
              </a:spcBef>
              <a:spcAft>
                <a:spcPct val="0"/>
              </a:spcAft>
              <a:defRPr>
                <a:solidFill>
                  <a:schemeClr val="tx1"/>
                </a:solidFill>
                <a:latin typeface="Arial" charset="0"/>
                <a:ea typeface="ＭＳ Ｐゴシック" charset="0"/>
              </a:defRPr>
            </a:lvl6pPr>
            <a:lvl7pPr marL="2911472" indent="-223959" eaLnBrk="0" fontAlgn="base" hangingPunct="0">
              <a:spcBef>
                <a:spcPct val="0"/>
              </a:spcBef>
              <a:spcAft>
                <a:spcPct val="0"/>
              </a:spcAft>
              <a:defRPr>
                <a:solidFill>
                  <a:schemeClr val="tx1"/>
                </a:solidFill>
                <a:latin typeface="Arial" charset="0"/>
                <a:ea typeface="ＭＳ Ｐゴシック" charset="0"/>
              </a:defRPr>
            </a:lvl7pPr>
            <a:lvl8pPr marL="3359391" indent="-223959" eaLnBrk="0" fontAlgn="base" hangingPunct="0">
              <a:spcBef>
                <a:spcPct val="0"/>
              </a:spcBef>
              <a:spcAft>
                <a:spcPct val="0"/>
              </a:spcAft>
              <a:defRPr>
                <a:solidFill>
                  <a:schemeClr val="tx1"/>
                </a:solidFill>
                <a:latin typeface="Arial" charset="0"/>
                <a:ea typeface="ＭＳ Ｐゴシック" charset="0"/>
              </a:defRPr>
            </a:lvl8pPr>
            <a:lvl9pPr marL="3807310" indent="-223959"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7794C20-5E75-3648-AD4C-2396871664E7}" type="slidenum">
              <a:rPr lang="en-US"/>
              <a:pPr eaLnBrk="1" hangingPunct="1"/>
              <a:t>37</a:t>
            </a:fld>
            <a:endParaRPr lang="en-US"/>
          </a:p>
        </p:txBody>
      </p:sp>
      <p:graphicFrame>
        <p:nvGraphicFramePr>
          <p:cNvPr id="24579" name="Object 2"/>
          <p:cNvGraphicFramePr>
            <a:graphicFrameLocks noChangeAspect="1"/>
          </p:cNvGraphicFramePr>
          <p:nvPr/>
        </p:nvGraphicFramePr>
        <p:xfrm>
          <a:off x="668128" y="141901"/>
          <a:ext cx="5523294" cy="4168129"/>
        </p:xfrm>
        <a:graphic>
          <a:graphicData uri="http://schemas.openxmlformats.org/presentationml/2006/ole">
            <mc:AlternateContent xmlns:mc="http://schemas.openxmlformats.org/markup-compatibility/2006">
              <mc:Choice xmlns:v="urn:schemas-microsoft-com:vml" Requires="v">
                <p:oleObj spid="_x0000_s8213" name="Slide" r:id="rId4" imgW="4572147" imgH="3428904" progId="PowerPoint.Slide.8">
                  <p:embed/>
                </p:oleObj>
              </mc:Choice>
              <mc:Fallback>
                <p:oleObj name="Slide" r:id="rId4" imgW="4572147" imgH="3428904"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128" y="141901"/>
                        <a:ext cx="5523294" cy="4168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4580" name="Object 3"/>
          <p:cNvGraphicFramePr>
            <a:graphicFrameLocks noChangeAspect="1"/>
          </p:cNvGraphicFramePr>
          <p:nvPr/>
        </p:nvGraphicFramePr>
        <p:xfrm>
          <a:off x="668128" y="4572000"/>
          <a:ext cx="5523294" cy="4166570"/>
        </p:xfrm>
        <a:graphic>
          <a:graphicData uri="http://schemas.openxmlformats.org/presentationml/2006/ole">
            <mc:AlternateContent xmlns:mc="http://schemas.openxmlformats.org/markup-compatibility/2006">
              <mc:Choice xmlns:v="urn:schemas-microsoft-com:vml" Requires="v">
                <p:oleObj spid="_x0000_s8214" name="Slide" r:id="rId6" imgW="4572147" imgH="3428904" progId="PowerPoint.Slide.8">
                  <p:embed/>
                </p:oleObj>
              </mc:Choice>
              <mc:Fallback>
                <p:oleObj name="Slide" r:id="rId6" imgW="4572147" imgH="3428904" progId="PowerPoint.Slide.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8128" y="4572000"/>
                        <a:ext cx="5523294" cy="416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27868" indent="-279949" eaLnBrk="0" hangingPunct="0">
              <a:defRPr>
                <a:solidFill>
                  <a:schemeClr val="tx1"/>
                </a:solidFill>
                <a:latin typeface="Arial" charset="0"/>
                <a:ea typeface="ＭＳ Ｐゴシック" charset="0"/>
              </a:defRPr>
            </a:lvl2pPr>
            <a:lvl3pPr marL="1119797" indent="-223959" eaLnBrk="0" hangingPunct="0">
              <a:defRPr>
                <a:solidFill>
                  <a:schemeClr val="tx1"/>
                </a:solidFill>
                <a:latin typeface="Arial" charset="0"/>
                <a:ea typeface="ＭＳ Ｐゴシック" charset="0"/>
              </a:defRPr>
            </a:lvl3pPr>
            <a:lvl4pPr marL="1567716" indent="-223959" eaLnBrk="0" hangingPunct="0">
              <a:defRPr>
                <a:solidFill>
                  <a:schemeClr val="tx1"/>
                </a:solidFill>
                <a:latin typeface="Arial" charset="0"/>
                <a:ea typeface="ＭＳ Ｐゴシック" charset="0"/>
              </a:defRPr>
            </a:lvl4pPr>
            <a:lvl5pPr marL="2015635" indent="-223959" eaLnBrk="0" hangingPunct="0">
              <a:defRPr>
                <a:solidFill>
                  <a:schemeClr val="tx1"/>
                </a:solidFill>
                <a:latin typeface="Arial" charset="0"/>
                <a:ea typeface="ＭＳ Ｐゴシック" charset="0"/>
              </a:defRPr>
            </a:lvl5pPr>
            <a:lvl6pPr marL="2463554" indent="-223959" eaLnBrk="0" fontAlgn="base" hangingPunct="0">
              <a:spcBef>
                <a:spcPct val="0"/>
              </a:spcBef>
              <a:spcAft>
                <a:spcPct val="0"/>
              </a:spcAft>
              <a:defRPr>
                <a:solidFill>
                  <a:schemeClr val="tx1"/>
                </a:solidFill>
                <a:latin typeface="Arial" charset="0"/>
                <a:ea typeface="ＭＳ Ｐゴシック" charset="0"/>
              </a:defRPr>
            </a:lvl6pPr>
            <a:lvl7pPr marL="2911472" indent="-223959" eaLnBrk="0" fontAlgn="base" hangingPunct="0">
              <a:spcBef>
                <a:spcPct val="0"/>
              </a:spcBef>
              <a:spcAft>
                <a:spcPct val="0"/>
              </a:spcAft>
              <a:defRPr>
                <a:solidFill>
                  <a:schemeClr val="tx1"/>
                </a:solidFill>
                <a:latin typeface="Arial" charset="0"/>
                <a:ea typeface="ＭＳ Ｐゴシック" charset="0"/>
              </a:defRPr>
            </a:lvl7pPr>
            <a:lvl8pPr marL="3359391" indent="-223959" eaLnBrk="0" fontAlgn="base" hangingPunct="0">
              <a:spcBef>
                <a:spcPct val="0"/>
              </a:spcBef>
              <a:spcAft>
                <a:spcPct val="0"/>
              </a:spcAft>
              <a:defRPr>
                <a:solidFill>
                  <a:schemeClr val="tx1"/>
                </a:solidFill>
                <a:latin typeface="Arial" charset="0"/>
                <a:ea typeface="ＭＳ Ｐゴシック" charset="0"/>
              </a:defRPr>
            </a:lvl8pPr>
            <a:lvl9pPr marL="3807310" indent="-223959"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5D5B486-AA79-4643-B277-5EE5B9740837}" type="slidenum">
              <a:rPr lang="en-US"/>
              <a:pPr eaLnBrk="1" hangingPunct="1"/>
              <a:t>40</a:t>
            </a:fld>
            <a:endParaRPr lang="en-US"/>
          </a:p>
        </p:txBody>
      </p:sp>
      <p:sp>
        <p:nvSpPr>
          <p:cNvPr id="25603" name="Rectangle 2"/>
          <p:cNvSpPr>
            <a:spLocks noGrp="1" noChangeArrowheads="1"/>
          </p:cNvSpPr>
          <p:nvPr>
            <p:ph type="body" idx="1"/>
          </p:nvPr>
        </p:nvSpPr>
        <p:spPr>
          <a:xfrm>
            <a:off x="740987" y="368006"/>
            <a:ext cx="5217909" cy="8280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43" tIns="45271" rIns="90543" bIns="45271"/>
          <a:lstStyle/>
          <a:p>
            <a:pPr lvl="1" eaLnBrk="1" hangingPunct="1">
              <a:spcBef>
                <a:spcPct val="50000"/>
              </a:spcBef>
              <a:buFontTx/>
              <a:buChar char="•"/>
            </a:pPr>
            <a:r>
              <a:rPr lang="en-US" sz="2400">
                <a:latin typeface="Garamond" charset="0"/>
              </a:rPr>
              <a:t>Apply to State Jurisdiction and not Federal areas or agencies</a:t>
            </a:r>
          </a:p>
          <a:p>
            <a:pPr lvl="1" eaLnBrk="1" hangingPunct="1">
              <a:spcBef>
                <a:spcPct val="50000"/>
              </a:spcBef>
              <a:buFontTx/>
              <a:buChar char="•"/>
            </a:pPr>
            <a:r>
              <a:rPr lang="en-US" sz="2400">
                <a:latin typeface="Garamond" charset="0"/>
              </a:rPr>
              <a:t>Not Preempted by Federal Law</a:t>
            </a:r>
          </a:p>
          <a:p>
            <a:pPr lvl="1" eaLnBrk="1" hangingPunct="1">
              <a:spcBef>
                <a:spcPct val="50000"/>
              </a:spcBef>
              <a:buFontTx/>
              <a:buChar char="•"/>
            </a:pPr>
            <a:r>
              <a:rPr lang="en-US" sz="2400">
                <a:latin typeface="Garamond" charset="0"/>
              </a:rPr>
              <a:t>Do not discriminate against a particular group or activity</a:t>
            </a:r>
          </a:p>
          <a:p>
            <a:pPr lvl="1" eaLnBrk="1" hangingPunct="1">
              <a:spcBef>
                <a:spcPct val="50000"/>
              </a:spcBef>
              <a:buFontTx/>
              <a:buChar char="•"/>
            </a:pPr>
            <a:r>
              <a:rPr lang="en-US" sz="2400">
                <a:latin typeface="Garamond" charset="0"/>
              </a:rPr>
              <a:t>Consistent with CZMA requirements </a:t>
            </a:r>
          </a:p>
          <a:p>
            <a:pPr lvl="1" eaLnBrk="1" hangingPunct="1">
              <a:spcBef>
                <a:spcPct val="50000"/>
              </a:spcBef>
              <a:buFontTx/>
              <a:buChar char="•"/>
            </a:pPr>
            <a:r>
              <a:rPr lang="en-US" sz="2400">
                <a:latin typeface="Garamond" charset="0"/>
              </a:rPr>
              <a:t>Once superseded by other State law, no longer enforceable</a:t>
            </a:r>
          </a:p>
          <a:p>
            <a:pPr eaLnBrk="1" hangingPunct="1"/>
            <a:endParaRPr lang="en-US" sz="1400"/>
          </a:p>
        </p:txBody>
      </p:sp>
      <p:pic>
        <p:nvPicPr>
          <p:cNvPr id="2560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5361" y="1493853"/>
            <a:ext cx="2089644" cy="157649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5605" name="Rectangle 4"/>
          <p:cNvSpPr>
            <a:spLocks noChangeArrowheads="1"/>
          </p:cNvSpPr>
          <p:nvPr/>
        </p:nvSpPr>
        <p:spPr bwMode="auto">
          <a:xfrm>
            <a:off x="674329" y="3296456"/>
            <a:ext cx="5534146" cy="481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43" tIns="45271" rIns="90543" bIns="45271"/>
          <a:lstStyle/>
          <a:p>
            <a:pPr defTabSz="891172">
              <a:spcBef>
                <a:spcPct val="30000"/>
              </a:spcBef>
            </a:pPr>
            <a:r>
              <a:rPr lang="en-US" sz="1400">
                <a:latin typeface="Times New Roman" charset="0"/>
              </a:rPr>
              <a:t>Provide a basic understanding of consistency and allow us to speak the same consistency language.</a:t>
            </a:r>
          </a:p>
          <a:p>
            <a:pPr defTabSz="891172">
              <a:spcBef>
                <a:spcPct val="30000"/>
              </a:spcBef>
            </a:pPr>
            <a:endParaRPr lang="en-US" sz="1400">
              <a:latin typeface="Times New Roman" charset="0"/>
            </a:endParaRPr>
          </a:p>
          <a:p>
            <a:pPr defTabSz="891172">
              <a:spcBef>
                <a:spcPct val="30000"/>
              </a:spcBef>
            </a:pPr>
            <a:r>
              <a:rPr lang="en-US" sz="1400" b="1">
                <a:latin typeface="Times New Roman" charset="0"/>
              </a:rPr>
              <a:t>[CLICK] </a:t>
            </a:r>
            <a:r>
              <a:rPr lang="en-US" sz="1400">
                <a:latin typeface="Times New Roman" charset="0"/>
              </a:rPr>
              <a:t>Make sure we all have the same set of tools.</a:t>
            </a:r>
          </a:p>
          <a:p>
            <a:pPr defTabSz="891172">
              <a:spcBef>
                <a:spcPct val="30000"/>
              </a:spcBef>
            </a:pPr>
            <a:endParaRPr lang="en-US" sz="1400">
              <a:latin typeface="Times New Roman" charset="0"/>
            </a:endParaRPr>
          </a:p>
          <a:p>
            <a:pPr defTabSz="891172">
              <a:spcBef>
                <a:spcPct val="30000"/>
              </a:spcBef>
            </a:pPr>
            <a:r>
              <a:rPr lang="en-US" sz="1400" b="1">
                <a:latin typeface="Times New Roman" charset="0"/>
              </a:rPr>
              <a:t>[CLICK] </a:t>
            </a:r>
            <a:r>
              <a:rPr lang="en-US" sz="1400">
                <a:latin typeface="Times New Roman" charset="0"/>
              </a:rPr>
              <a:t>Foster better communication.</a:t>
            </a:r>
          </a:p>
          <a:p>
            <a:pPr defTabSz="891172">
              <a:spcBef>
                <a:spcPct val="30000"/>
              </a:spcBef>
            </a:pPr>
            <a:endParaRPr lang="en-US" sz="1400">
              <a:latin typeface="Times New Roman" charset="0"/>
            </a:endParaRPr>
          </a:p>
          <a:p>
            <a:pPr defTabSz="891172">
              <a:spcBef>
                <a:spcPct val="30000"/>
              </a:spcBef>
            </a:pPr>
            <a:r>
              <a:rPr lang="en-US" sz="1400" b="1">
                <a:latin typeface="Times New Roman" charset="0"/>
              </a:rPr>
              <a:t>[CLICK] </a:t>
            </a:r>
            <a:r>
              <a:rPr lang="en-US" sz="1400">
                <a:latin typeface="Times New Roman" charset="0"/>
              </a:rPr>
              <a:t>Discuss consistency issues and answer some of your questions.</a:t>
            </a:r>
          </a:p>
          <a:p>
            <a:pPr defTabSz="891172">
              <a:spcBef>
                <a:spcPct val="30000"/>
              </a:spcBef>
            </a:pPr>
            <a:endParaRPr lang="en-US" sz="1400">
              <a:latin typeface="Times New Roman" charset="0"/>
            </a:endParaRPr>
          </a:p>
          <a:p>
            <a:pPr defTabSz="891172">
              <a:spcBef>
                <a:spcPct val="30000"/>
              </a:spcBef>
            </a:pPr>
            <a:r>
              <a:rPr lang="en-US" sz="1400" b="1">
                <a:latin typeface="Times New Roman" charset="0"/>
              </a:rPr>
              <a:t>[CLICK] </a:t>
            </a:r>
            <a:r>
              <a:rPr lang="en-US" sz="1400">
                <a:latin typeface="Times New Roman" charset="0"/>
              </a:rPr>
              <a:t>Start working out our issues together and help each other.</a:t>
            </a:r>
          </a:p>
          <a:p>
            <a:pPr defTabSz="891172">
              <a:spcBef>
                <a:spcPct val="30000"/>
              </a:spcBef>
            </a:pPr>
            <a:endParaRPr lang="en-US" sz="1400">
              <a:latin typeface="Times New Roman" charset="0"/>
            </a:endParaRPr>
          </a:p>
          <a:p>
            <a:pPr defTabSz="891172">
              <a:spcBef>
                <a:spcPct val="30000"/>
              </a:spcBef>
            </a:pPr>
            <a:r>
              <a:rPr lang="en-US" sz="1400" b="1">
                <a:latin typeface="Times New Roman" charset="0"/>
              </a:rPr>
              <a:t>[CLICK] </a:t>
            </a:r>
            <a:r>
              <a:rPr lang="en-US" sz="1400">
                <a:latin typeface="Times New Roman" charset="0"/>
              </a:rPr>
              <a:t>Maybe make a new friend or partnership.</a:t>
            </a:r>
          </a:p>
          <a:p>
            <a:pPr defTabSz="891172">
              <a:spcBef>
                <a:spcPct val="30000"/>
              </a:spcBef>
            </a:pPr>
            <a:endParaRPr lang="en-US" sz="1400">
              <a:latin typeface="Times New Roman" charset="0"/>
            </a:endParaRPr>
          </a:p>
          <a:p>
            <a:pPr defTabSz="891172">
              <a:spcBef>
                <a:spcPct val="30000"/>
              </a:spcBef>
            </a:pPr>
            <a:r>
              <a:rPr lang="en-US" sz="1400" b="1">
                <a:latin typeface="Times New Roman" charset="0"/>
              </a:rPr>
              <a:t>[CLICK] </a:t>
            </a:r>
            <a:r>
              <a:rPr lang="en-US" sz="1400">
                <a:latin typeface="Times New Roman" charset="0"/>
              </a:rPr>
              <a:t>Better coordinate and cooperate to meet our mutual and individual goals.</a:t>
            </a:r>
          </a:p>
          <a:p>
            <a:pPr defTabSz="891172">
              <a:spcBef>
                <a:spcPct val="30000"/>
              </a:spcBef>
            </a:pPr>
            <a:endParaRPr lang="en-US" sz="1400">
              <a:latin typeface="Times New Roman" charset="0"/>
            </a:endParaRPr>
          </a:p>
          <a:p>
            <a:pPr defTabSz="891172">
              <a:spcBef>
                <a:spcPct val="30000"/>
              </a:spcBef>
            </a:pPr>
            <a:r>
              <a:rPr lang="en-US" sz="1400">
                <a:latin typeface="Times New Roman" charset="0"/>
              </a:rPr>
              <a:t>END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27868" indent="-279949" eaLnBrk="0" hangingPunct="0">
              <a:defRPr>
                <a:solidFill>
                  <a:schemeClr val="tx1"/>
                </a:solidFill>
                <a:latin typeface="Arial" charset="0"/>
                <a:ea typeface="ＭＳ Ｐゴシック" charset="0"/>
              </a:defRPr>
            </a:lvl2pPr>
            <a:lvl3pPr marL="1119797" indent="-223959" eaLnBrk="0" hangingPunct="0">
              <a:defRPr>
                <a:solidFill>
                  <a:schemeClr val="tx1"/>
                </a:solidFill>
                <a:latin typeface="Arial" charset="0"/>
                <a:ea typeface="ＭＳ Ｐゴシック" charset="0"/>
              </a:defRPr>
            </a:lvl3pPr>
            <a:lvl4pPr marL="1567716" indent="-223959" eaLnBrk="0" hangingPunct="0">
              <a:defRPr>
                <a:solidFill>
                  <a:schemeClr val="tx1"/>
                </a:solidFill>
                <a:latin typeface="Arial" charset="0"/>
                <a:ea typeface="ＭＳ Ｐゴシック" charset="0"/>
              </a:defRPr>
            </a:lvl4pPr>
            <a:lvl5pPr marL="2015635" indent="-223959" eaLnBrk="0" hangingPunct="0">
              <a:defRPr>
                <a:solidFill>
                  <a:schemeClr val="tx1"/>
                </a:solidFill>
                <a:latin typeface="Arial" charset="0"/>
                <a:ea typeface="ＭＳ Ｐゴシック" charset="0"/>
              </a:defRPr>
            </a:lvl5pPr>
            <a:lvl6pPr marL="2463554" indent="-223959" eaLnBrk="0" fontAlgn="base" hangingPunct="0">
              <a:spcBef>
                <a:spcPct val="0"/>
              </a:spcBef>
              <a:spcAft>
                <a:spcPct val="0"/>
              </a:spcAft>
              <a:defRPr>
                <a:solidFill>
                  <a:schemeClr val="tx1"/>
                </a:solidFill>
                <a:latin typeface="Arial" charset="0"/>
                <a:ea typeface="ＭＳ Ｐゴシック" charset="0"/>
              </a:defRPr>
            </a:lvl6pPr>
            <a:lvl7pPr marL="2911472" indent="-223959" eaLnBrk="0" fontAlgn="base" hangingPunct="0">
              <a:spcBef>
                <a:spcPct val="0"/>
              </a:spcBef>
              <a:spcAft>
                <a:spcPct val="0"/>
              </a:spcAft>
              <a:defRPr>
                <a:solidFill>
                  <a:schemeClr val="tx1"/>
                </a:solidFill>
                <a:latin typeface="Arial" charset="0"/>
                <a:ea typeface="ＭＳ Ｐゴシック" charset="0"/>
              </a:defRPr>
            </a:lvl7pPr>
            <a:lvl8pPr marL="3359391" indent="-223959" eaLnBrk="0" fontAlgn="base" hangingPunct="0">
              <a:spcBef>
                <a:spcPct val="0"/>
              </a:spcBef>
              <a:spcAft>
                <a:spcPct val="0"/>
              </a:spcAft>
              <a:defRPr>
                <a:solidFill>
                  <a:schemeClr val="tx1"/>
                </a:solidFill>
                <a:latin typeface="Arial" charset="0"/>
                <a:ea typeface="ＭＳ Ｐゴシック" charset="0"/>
              </a:defRPr>
            </a:lvl8pPr>
            <a:lvl9pPr marL="3807310" indent="-223959"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B432480-4797-DE4F-B57C-4BACC5553B27}" type="slidenum">
              <a:rPr lang="en-US"/>
              <a:pPr eaLnBrk="1" hangingPunct="1"/>
              <a:t>42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27868" indent="-279949" eaLnBrk="0" hangingPunct="0">
              <a:defRPr>
                <a:solidFill>
                  <a:schemeClr val="tx1"/>
                </a:solidFill>
                <a:latin typeface="Arial" charset="0"/>
                <a:ea typeface="ＭＳ Ｐゴシック" charset="0"/>
              </a:defRPr>
            </a:lvl2pPr>
            <a:lvl3pPr marL="1119797" indent="-223959" eaLnBrk="0" hangingPunct="0">
              <a:defRPr>
                <a:solidFill>
                  <a:schemeClr val="tx1"/>
                </a:solidFill>
                <a:latin typeface="Arial" charset="0"/>
                <a:ea typeface="ＭＳ Ｐゴシック" charset="0"/>
              </a:defRPr>
            </a:lvl3pPr>
            <a:lvl4pPr marL="1567716" indent="-223959" eaLnBrk="0" hangingPunct="0">
              <a:defRPr>
                <a:solidFill>
                  <a:schemeClr val="tx1"/>
                </a:solidFill>
                <a:latin typeface="Arial" charset="0"/>
                <a:ea typeface="ＭＳ Ｐゴシック" charset="0"/>
              </a:defRPr>
            </a:lvl4pPr>
            <a:lvl5pPr marL="2015635" indent="-223959" eaLnBrk="0" hangingPunct="0">
              <a:defRPr>
                <a:solidFill>
                  <a:schemeClr val="tx1"/>
                </a:solidFill>
                <a:latin typeface="Arial" charset="0"/>
                <a:ea typeface="ＭＳ Ｐゴシック" charset="0"/>
              </a:defRPr>
            </a:lvl5pPr>
            <a:lvl6pPr marL="2463554" indent="-223959" eaLnBrk="0" fontAlgn="base" hangingPunct="0">
              <a:spcBef>
                <a:spcPct val="0"/>
              </a:spcBef>
              <a:spcAft>
                <a:spcPct val="0"/>
              </a:spcAft>
              <a:defRPr>
                <a:solidFill>
                  <a:schemeClr val="tx1"/>
                </a:solidFill>
                <a:latin typeface="Arial" charset="0"/>
                <a:ea typeface="ＭＳ Ｐゴシック" charset="0"/>
              </a:defRPr>
            </a:lvl6pPr>
            <a:lvl7pPr marL="2911472" indent="-223959" eaLnBrk="0" fontAlgn="base" hangingPunct="0">
              <a:spcBef>
                <a:spcPct val="0"/>
              </a:spcBef>
              <a:spcAft>
                <a:spcPct val="0"/>
              </a:spcAft>
              <a:defRPr>
                <a:solidFill>
                  <a:schemeClr val="tx1"/>
                </a:solidFill>
                <a:latin typeface="Arial" charset="0"/>
                <a:ea typeface="ＭＳ Ｐゴシック" charset="0"/>
              </a:defRPr>
            </a:lvl7pPr>
            <a:lvl8pPr marL="3359391" indent="-223959" eaLnBrk="0" fontAlgn="base" hangingPunct="0">
              <a:spcBef>
                <a:spcPct val="0"/>
              </a:spcBef>
              <a:spcAft>
                <a:spcPct val="0"/>
              </a:spcAft>
              <a:defRPr>
                <a:solidFill>
                  <a:schemeClr val="tx1"/>
                </a:solidFill>
                <a:latin typeface="Arial" charset="0"/>
                <a:ea typeface="ＭＳ Ｐゴシック" charset="0"/>
              </a:defRPr>
            </a:lvl8pPr>
            <a:lvl9pPr marL="3807310" indent="-223959"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6EF28C9-F329-6245-AD11-316DF0DF95A3}" type="slidenum">
              <a:rPr lang="en-US"/>
              <a:pPr eaLnBrk="1" hangingPunct="1"/>
              <a:t>44</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27868" indent="-279949" eaLnBrk="0" hangingPunct="0">
              <a:defRPr>
                <a:solidFill>
                  <a:schemeClr val="tx1"/>
                </a:solidFill>
                <a:latin typeface="Arial" charset="0"/>
                <a:ea typeface="ＭＳ Ｐゴシック" charset="0"/>
              </a:defRPr>
            </a:lvl2pPr>
            <a:lvl3pPr marL="1119797" indent="-223959" eaLnBrk="0" hangingPunct="0">
              <a:defRPr>
                <a:solidFill>
                  <a:schemeClr val="tx1"/>
                </a:solidFill>
                <a:latin typeface="Arial" charset="0"/>
                <a:ea typeface="ＭＳ Ｐゴシック" charset="0"/>
              </a:defRPr>
            </a:lvl3pPr>
            <a:lvl4pPr marL="1567716" indent="-223959" eaLnBrk="0" hangingPunct="0">
              <a:defRPr>
                <a:solidFill>
                  <a:schemeClr val="tx1"/>
                </a:solidFill>
                <a:latin typeface="Arial" charset="0"/>
                <a:ea typeface="ＭＳ Ｐゴシック" charset="0"/>
              </a:defRPr>
            </a:lvl4pPr>
            <a:lvl5pPr marL="2015635" indent="-223959" eaLnBrk="0" hangingPunct="0">
              <a:defRPr>
                <a:solidFill>
                  <a:schemeClr val="tx1"/>
                </a:solidFill>
                <a:latin typeface="Arial" charset="0"/>
                <a:ea typeface="ＭＳ Ｐゴシック" charset="0"/>
              </a:defRPr>
            </a:lvl5pPr>
            <a:lvl6pPr marL="2463554" indent="-223959" eaLnBrk="0" fontAlgn="base" hangingPunct="0">
              <a:spcBef>
                <a:spcPct val="0"/>
              </a:spcBef>
              <a:spcAft>
                <a:spcPct val="0"/>
              </a:spcAft>
              <a:defRPr>
                <a:solidFill>
                  <a:schemeClr val="tx1"/>
                </a:solidFill>
                <a:latin typeface="Arial" charset="0"/>
                <a:ea typeface="ＭＳ Ｐゴシック" charset="0"/>
              </a:defRPr>
            </a:lvl6pPr>
            <a:lvl7pPr marL="2911472" indent="-223959" eaLnBrk="0" fontAlgn="base" hangingPunct="0">
              <a:spcBef>
                <a:spcPct val="0"/>
              </a:spcBef>
              <a:spcAft>
                <a:spcPct val="0"/>
              </a:spcAft>
              <a:defRPr>
                <a:solidFill>
                  <a:schemeClr val="tx1"/>
                </a:solidFill>
                <a:latin typeface="Arial" charset="0"/>
                <a:ea typeface="ＭＳ Ｐゴシック" charset="0"/>
              </a:defRPr>
            </a:lvl7pPr>
            <a:lvl8pPr marL="3359391" indent="-223959" eaLnBrk="0" fontAlgn="base" hangingPunct="0">
              <a:spcBef>
                <a:spcPct val="0"/>
              </a:spcBef>
              <a:spcAft>
                <a:spcPct val="0"/>
              </a:spcAft>
              <a:defRPr>
                <a:solidFill>
                  <a:schemeClr val="tx1"/>
                </a:solidFill>
                <a:latin typeface="Arial" charset="0"/>
                <a:ea typeface="ＭＳ Ｐゴシック" charset="0"/>
              </a:defRPr>
            </a:lvl8pPr>
            <a:lvl9pPr marL="3807310" indent="-223959"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AC20EF6-79E6-B845-AE7C-B093744CDDAE}" type="slidenum">
              <a:rPr lang="en-US"/>
              <a:pPr eaLnBrk="1" hangingPunct="1"/>
              <a:t>47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 talks about workshop outcomes and the objective setting process.</a:t>
            </a:r>
          </a:p>
          <a:p>
            <a:r>
              <a:rPr lang="en-US" dirty="0" smtClean="0"/>
              <a:t>Steve asks the</a:t>
            </a:r>
            <a:r>
              <a:rPr lang="en-US" baseline="0" dirty="0" smtClean="0"/>
              <a:t> question “ Does this match up with why you are here? Is there anything else that you hoped to get out of this process?”</a:t>
            </a:r>
            <a:endParaRPr lang="en-US" dirty="0"/>
          </a:p>
        </p:txBody>
      </p:sp>
      <p:sp>
        <p:nvSpPr>
          <p:cNvPr id="4" name="Slide Number Placeholder 3"/>
          <p:cNvSpPr>
            <a:spLocks noGrp="1"/>
          </p:cNvSpPr>
          <p:nvPr>
            <p:ph type="sldNum" sz="quarter" idx="10"/>
          </p:nvPr>
        </p:nvSpPr>
        <p:spPr/>
        <p:txBody>
          <a:bodyPr/>
          <a:lstStyle/>
          <a:p>
            <a:fld id="{DCDEA860-F66E-5D40-856D-0E32835C2144}" type="slidenum">
              <a:rPr lang="en-US" smtClean="0"/>
              <a:t>5</a:t>
            </a:fld>
            <a:endParaRPr lang="en-US"/>
          </a:p>
        </p:txBody>
      </p:sp>
    </p:spTree>
    <p:extLst>
      <p:ext uri="{BB962C8B-B14F-4D97-AF65-F5344CB8AC3E}">
        <p14:creationId xmlns:p14="http://schemas.microsoft.com/office/powerpoint/2010/main" val="12035934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cs typeface="Arial" charset="0"/>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27868" indent="-279949" eaLnBrk="0" hangingPunct="0">
              <a:defRPr>
                <a:solidFill>
                  <a:schemeClr val="tx1"/>
                </a:solidFill>
                <a:latin typeface="Arial" charset="0"/>
                <a:ea typeface="ＭＳ Ｐゴシック" charset="0"/>
              </a:defRPr>
            </a:lvl2pPr>
            <a:lvl3pPr marL="1119797" indent="-223959" eaLnBrk="0" hangingPunct="0">
              <a:defRPr>
                <a:solidFill>
                  <a:schemeClr val="tx1"/>
                </a:solidFill>
                <a:latin typeface="Arial" charset="0"/>
                <a:ea typeface="ＭＳ Ｐゴシック" charset="0"/>
              </a:defRPr>
            </a:lvl3pPr>
            <a:lvl4pPr marL="1567716" indent="-223959" eaLnBrk="0" hangingPunct="0">
              <a:defRPr>
                <a:solidFill>
                  <a:schemeClr val="tx1"/>
                </a:solidFill>
                <a:latin typeface="Arial" charset="0"/>
                <a:ea typeface="ＭＳ Ｐゴシック" charset="0"/>
              </a:defRPr>
            </a:lvl4pPr>
            <a:lvl5pPr marL="2015635" indent="-223959" eaLnBrk="0" hangingPunct="0">
              <a:defRPr>
                <a:solidFill>
                  <a:schemeClr val="tx1"/>
                </a:solidFill>
                <a:latin typeface="Arial" charset="0"/>
                <a:ea typeface="ＭＳ Ｐゴシック" charset="0"/>
              </a:defRPr>
            </a:lvl5pPr>
            <a:lvl6pPr marL="2463554" indent="-223959" eaLnBrk="0" fontAlgn="base" hangingPunct="0">
              <a:spcBef>
                <a:spcPct val="0"/>
              </a:spcBef>
              <a:spcAft>
                <a:spcPct val="0"/>
              </a:spcAft>
              <a:defRPr>
                <a:solidFill>
                  <a:schemeClr val="tx1"/>
                </a:solidFill>
                <a:latin typeface="Arial" charset="0"/>
                <a:ea typeface="ＭＳ Ｐゴシック" charset="0"/>
              </a:defRPr>
            </a:lvl6pPr>
            <a:lvl7pPr marL="2911472" indent="-223959" eaLnBrk="0" fontAlgn="base" hangingPunct="0">
              <a:spcBef>
                <a:spcPct val="0"/>
              </a:spcBef>
              <a:spcAft>
                <a:spcPct val="0"/>
              </a:spcAft>
              <a:defRPr>
                <a:solidFill>
                  <a:schemeClr val="tx1"/>
                </a:solidFill>
                <a:latin typeface="Arial" charset="0"/>
                <a:ea typeface="ＭＳ Ｐゴシック" charset="0"/>
              </a:defRPr>
            </a:lvl7pPr>
            <a:lvl8pPr marL="3359391" indent="-223959" eaLnBrk="0" fontAlgn="base" hangingPunct="0">
              <a:spcBef>
                <a:spcPct val="0"/>
              </a:spcBef>
              <a:spcAft>
                <a:spcPct val="0"/>
              </a:spcAft>
              <a:defRPr>
                <a:solidFill>
                  <a:schemeClr val="tx1"/>
                </a:solidFill>
                <a:latin typeface="Arial" charset="0"/>
                <a:ea typeface="ＭＳ Ｐゴシック" charset="0"/>
              </a:defRPr>
            </a:lvl8pPr>
            <a:lvl9pPr marL="3807310" indent="-223959"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4593441-363D-894C-A29F-D6F8D0E973E0}" type="slidenum">
              <a:rPr lang="en-US">
                <a:solidFill>
                  <a:srgbClr val="000000"/>
                </a:solidFill>
                <a:cs typeface="Arial" charset="0"/>
              </a:rPr>
              <a:pPr eaLnBrk="1" hangingPunct="1"/>
              <a:t>50</a:t>
            </a:fld>
            <a:endParaRPr lang="en-US">
              <a:solidFill>
                <a:srgbClr val="000000"/>
              </a:solidFill>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Steve asks” What</a:t>
            </a:r>
            <a:r>
              <a:rPr lang="en-US" baseline="0" dirty="0" smtClean="0"/>
              <a:t> would you change from the items listed ?” “What is missing from this list?”</a:t>
            </a:r>
            <a:endParaRPr lang="en-US" dirty="0"/>
          </a:p>
        </p:txBody>
      </p:sp>
      <p:sp>
        <p:nvSpPr>
          <p:cNvPr id="4" name="Slide Number Placeholder 3"/>
          <p:cNvSpPr>
            <a:spLocks noGrp="1"/>
          </p:cNvSpPr>
          <p:nvPr>
            <p:ph type="sldNum" sz="quarter" idx="10"/>
          </p:nvPr>
        </p:nvSpPr>
        <p:spPr/>
        <p:txBody>
          <a:bodyPr/>
          <a:lstStyle/>
          <a:p>
            <a:fld id="{DCDEA860-F66E-5D40-856D-0E32835C2144}" type="slidenum">
              <a:rPr lang="en-US" smtClean="0"/>
              <a:t>7</a:t>
            </a:fld>
            <a:endParaRPr lang="en-US"/>
          </a:p>
        </p:txBody>
      </p:sp>
    </p:spTree>
    <p:extLst>
      <p:ext uri="{BB962C8B-B14F-4D97-AF65-F5344CB8AC3E}">
        <p14:creationId xmlns:p14="http://schemas.microsoft.com/office/powerpoint/2010/main" val="3248713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buFont typeface="Arial" pitchFamily="34" charset="0"/>
              <a:buNone/>
            </a:pPr>
            <a:r>
              <a:rPr lang="en-US" b="0" dirty="0" smtClean="0"/>
              <a:t>Goal:</a:t>
            </a:r>
            <a:r>
              <a:rPr lang="en-US" b="0" baseline="0" dirty="0" smtClean="0"/>
              <a:t> provide context for state law and process for marine spatial planning on Washington’s coast.</a:t>
            </a:r>
            <a:endParaRPr lang="en-US" b="0" dirty="0" smtClean="0"/>
          </a:p>
          <a:p>
            <a:endParaRPr lang="en-US" dirty="0"/>
          </a:p>
        </p:txBody>
      </p:sp>
      <p:sp>
        <p:nvSpPr>
          <p:cNvPr id="4" name="Slide Number Placeholder 3"/>
          <p:cNvSpPr>
            <a:spLocks noGrp="1"/>
          </p:cNvSpPr>
          <p:nvPr>
            <p:ph type="sldNum" sz="quarter" idx="10"/>
          </p:nvPr>
        </p:nvSpPr>
        <p:spPr/>
        <p:txBody>
          <a:bodyPr/>
          <a:lstStyle/>
          <a:p>
            <a:fld id="{86B75510-880F-4223-93C5-6180C8B2FD4D}"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t>Preserve and enhance public access</a:t>
            </a:r>
          </a:p>
          <a:p>
            <a:endParaRPr lang="en-US" dirty="0" smtClean="0"/>
          </a:p>
          <a:p>
            <a:endParaRPr lang="en-US" dirty="0" smtClean="0"/>
          </a:p>
          <a:p>
            <a:r>
              <a:rPr lang="en-US" dirty="0" smtClean="0"/>
              <a:t>Planning provides</a:t>
            </a:r>
            <a:r>
              <a:rPr lang="en-US" baseline="0" dirty="0" smtClean="0"/>
              <a:t> a process to:</a:t>
            </a:r>
          </a:p>
          <a:p>
            <a:pPr>
              <a:buFont typeface="Arial" pitchFamily="34" charset="0"/>
              <a:buChar char="•"/>
            </a:pPr>
            <a:r>
              <a:rPr lang="en-US" baseline="0" dirty="0" smtClean="0"/>
              <a:t>Balance the needs of society, environment and economy</a:t>
            </a:r>
          </a:p>
          <a:p>
            <a:pPr>
              <a:buFont typeface="Arial" pitchFamily="34" charset="0"/>
              <a:buChar char="•"/>
            </a:pPr>
            <a:r>
              <a:rPr lang="en-US" baseline="0" dirty="0" smtClean="0"/>
              <a:t>Bring together information for decision-making</a:t>
            </a:r>
          </a:p>
          <a:p>
            <a:pPr>
              <a:buFont typeface="Arial" pitchFamily="34" charset="0"/>
              <a:buChar char="•"/>
            </a:pPr>
            <a:r>
              <a:rPr lang="en-US" baseline="0" dirty="0" smtClean="0"/>
              <a:t>Proactively consider future and emerging issues</a:t>
            </a:r>
            <a:endParaRPr lang="en-US" dirty="0" smtClean="0"/>
          </a:p>
        </p:txBody>
      </p:sp>
      <p:sp>
        <p:nvSpPr>
          <p:cNvPr id="4" name="Slide Number Placeholder 3"/>
          <p:cNvSpPr>
            <a:spLocks noGrp="1"/>
          </p:cNvSpPr>
          <p:nvPr>
            <p:ph type="sldNum" sz="quarter" idx="10"/>
          </p:nvPr>
        </p:nvSpPr>
        <p:spPr/>
        <p:txBody>
          <a:bodyPr/>
          <a:lstStyle/>
          <a:p>
            <a:fld id="{6A584980-A873-4D65-9D71-B687E5886852}" type="slidenum">
              <a:rPr lang="en-US" smtClean="0">
                <a:solidFill>
                  <a:prstClr val="black"/>
                </a:solidFill>
              </a:rPr>
              <a:pPr/>
              <a:t>9</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pPr defTabSz="909763"/>
            <a:fld id="{11B3047D-3352-45AC-A4F4-0251598C710D}" type="slidenum">
              <a:rPr lang="en-US">
                <a:solidFill>
                  <a:srgbClr val="000000"/>
                </a:solidFill>
              </a:rPr>
              <a:pPr defTabSz="909763"/>
              <a:t>10</a:t>
            </a:fld>
            <a:endParaRPr lang="en-US" dirty="0">
              <a:solidFill>
                <a:srgbClr val="000000"/>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b="0" dirty="0" smtClean="0"/>
              <a:t>Read definition</a:t>
            </a:r>
            <a:r>
              <a:rPr lang="en-US" b="0" baseline="0" dirty="0" smtClean="0"/>
              <a:t> from state law (see slide)</a:t>
            </a:r>
          </a:p>
          <a:p>
            <a:pPr eaLnBrk="1" hangingPunct="1"/>
            <a:endParaRPr lang="en-US" b="1" dirty="0" smtClean="0"/>
          </a:p>
          <a:p>
            <a:pPr eaLnBrk="1" hangingPunct="1"/>
            <a:r>
              <a:rPr lang="en-US" b="1" dirty="0" smtClean="0"/>
              <a:t>Simpler</a:t>
            </a:r>
            <a:r>
              <a:rPr lang="en-US" b="1" baseline="0" dirty="0" smtClean="0"/>
              <a:t> definition:</a:t>
            </a:r>
            <a:endParaRPr lang="en-US" dirty="0" smtClean="0"/>
          </a:p>
          <a:p>
            <a:r>
              <a:rPr lang="en-US" dirty="0" smtClean="0"/>
              <a:t>Marine spatial planning uses data on the location of important marine resources, human activities, and other key components to determine the most appropriate locations for particular marine uses. </a:t>
            </a:r>
            <a:r>
              <a:rPr lang="en-US" sz="1200" kern="1200" dirty="0" smtClean="0">
                <a:solidFill>
                  <a:schemeClr val="tx1"/>
                </a:solidFill>
                <a:latin typeface="+mn-lt"/>
                <a:ea typeface="+mn-ea"/>
                <a:cs typeface="+mn-cs"/>
              </a:rPr>
              <a:t>The planning process develops a shared vision, goals and objectives to guide the evaluation of all of this information, develop and assess management options, and create a plan. The plan will not make</a:t>
            </a:r>
            <a:r>
              <a:rPr lang="en-US" sz="1200" kern="1200" baseline="0" dirty="0" smtClean="0">
                <a:solidFill>
                  <a:schemeClr val="tx1"/>
                </a:solidFill>
                <a:latin typeface="+mn-lt"/>
                <a:ea typeface="+mn-ea"/>
                <a:cs typeface="+mn-cs"/>
              </a:rPr>
              <a:t> any final determinations about particular uses or projects, this will continue to be handled by the permitting</a:t>
            </a:r>
            <a:r>
              <a:rPr lang="en-US" dirty="0" smtClean="0"/>
              <a:t> </a:t>
            </a:r>
            <a:r>
              <a:rPr lang="en-US" sz="1200" kern="1200" dirty="0" smtClean="0">
                <a:solidFill>
                  <a:schemeClr val="tx1"/>
                </a:solidFill>
                <a:latin typeface="+mn-lt"/>
                <a:ea typeface="+mn-ea"/>
                <a:cs typeface="+mn-cs"/>
              </a:rPr>
              <a:t> process.</a:t>
            </a:r>
          </a:p>
          <a:p>
            <a:endParaRPr lang="en-US" sz="12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Why’s it different?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Marine spatial planning is a process for coordinating decisions for coastal and ocean activities and environments and,</a:t>
            </a:r>
            <a:r>
              <a:rPr lang="en-US" baseline="0" dirty="0" smtClean="0"/>
              <a:t> according to our law, </a:t>
            </a:r>
            <a:r>
              <a:rPr lang="en-US" dirty="0" smtClean="0"/>
              <a:t>is </a:t>
            </a:r>
            <a:r>
              <a:rPr lang="en-US" b="1" dirty="0" smtClean="0"/>
              <a:t>non-regulatory</a:t>
            </a:r>
            <a:r>
              <a:rPr lang="en-US" dirty="0" smtClean="0"/>
              <a:t>. That means it will rely</a:t>
            </a:r>
            <a:r>
              <a:rPr lang="en-US" baseline="0" dirty="0" smtClean="0"/>
              <a:t> on existing authorities to be implemented and will not create new regulations. </a:t>
            </a:r>
            <a:r>
              <a:rPr lang="en-US" dirty="0" smtClean="0"/>
              <a:t>Proactive, strategic and forward thinking –not- reactionary, permit by permit use.  Streamlined approach to ocean management.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eaLnBrk="1" hangingPunct="1"/>
            <a:r>
              <a:rPr lang="en-US" b="1" dirty="0" smtClean="0"/>
              <a:t>Why should you care?</a:t>
            </a:r>
          </a:p>
          <a:p>
            <a:pPr eaLnBrk="1" hangingPunct="1"/>
            <a:r>
              <a:rPr lang="en-US" dirty="0" smtClean="0"/>
              <a:t>Because planning</a:t>
            </a:r>
            <a:r>
              <a:rPr lang="en-US" baseline="0" dirty="0" smtClean="0"/>
              <a:t> processes are about </a:t>
            </a:r>
            <a:r>
              <a:rPr lang="en-US" b="1" i="0" baseline="0" dirty="0" smtClean="0"/>
              <a:t>developing a shared vision of our future</a:t>
            </a:r>
            <a:r>
              <a:rPr lang="en-US" baseline="0" dirty="0" smtClean="0"/>
              <a:t> for a place that is special, unique and important. </a:t>
            </a:r>
            <a:r>
              <a:rPr lang="en-US" b="1" baseline="0" dirty="0" smtClean="0"/>
              <a:t>It’s about the economic viability of our communities, the quality of life and the culture of our communities, and the sustainability of our shared natural resources.</a:t>
            </a:r>
            <a:r>
              <a:rPr lang="en-US" baseline="0" dirty="0" smtClean="0"/>
              <a:t> When things around us are changing, we need to do the best to use that opportunity to create the future we want. To do that right, we need the broad spectrum of our communities to get involved, come together and provide their perspectives on that future.</a:t>
            </a:r>
            <a:endParaRPr lang="en-US" dirty="0" smtClean="0"/>
          </a:p>
          <a:p>
            <a:pPr eaLnBrk="1" hangingPunct="1"/>
            <a:endParaRPr lang="en-US" dirty="0" smtClean="0"/>
          </a:p>
          <a:p>
            <a:pPr fontAlgn="base">
              <a:lnSpc>
                <a:spcPct val="90000"/>
              </a:lnSpc>
              <a:spcBef>
                <a:spcPct val="20000"/>
              </a:spcBef>
              <a:spcAft>
                <a:spcPts val="600"/>
              </a:spcAft>
            </a:pPr>
            <a:r>
              <a:rPr lang="en-US" sz="3200" b="0" i="1" u="sng" dirty="0" smtClean="0">
                <a:solidFill>
                  <a:srgbClr val="FFFFFF"/>
                </a:solidFill>
                <a:latin typeface="Calibri" pitchFamily="34" charset="0"/>
              </a:rPr>
              <a:t>If time, additional information to potentially include:</a:t>
            </a:r>
          </a:p>
          <a:p>
            <a:pPr fontAlgn="base">
              <a:lnSpc>
                <a:spcPct val="90000"/>
              </a:lnSpc>
              <a:spcBef>
                <a:spcPct val="20000"/>
              </a:spcBef>
              <a:spcAft>
                <a:spcPts val="600"/>
              </a:spcAft>
            </a:pPr>
            <a:r>
              <a:rPr lang="en-US" sz="3200" b="1" dirty="0" smtClean="0">
                <a:solidFill>
                  <a:srgbClr val="FFFFFF"/>
                </a:solidFill>
                <a:latin typeface="Calibri" pitchFamily="34" charset="0"/>
              </a:rPr>
              <a:t>What’s the result?</a:t>
            </a:r>
          </a:p>
          <a:p>
            <a:pPr fontAlgn="base">
              <a:lnSpc>
                <a:spcPct val="90000"/>
              </a:lnSpc>
              <a:spcBef>
                <a:spcPct val="20000"/>
              </a:spcBef>
              <a:spcAft>
                <a:spcPts val="600"/>
              </a:spcAft>
            </a:pPr>
            <a:r>
              <a:rPr lang="en-US" sz="3200" dirty="0" smtClean="0">
                <a:solidFill>
                  <a:srgbClr val="FFFFFF"/>
                </a:solidFill>
                <a:latin typeface="Calibri" pitchFamily="34" charset="0"/>
              </a:rPr>
              <a:t>Typically, results in: </a:t>
            </a:r>
          </a:p>
          <a:p>
            <a:pPr lvl="1" fontAlgn="base">
              <a:lnSpc>
                <a:spcPct val="90000"/>
              </a:lnSpc>
              <a:spcBef>
                <a:spcPct val="20000"/>
              </a:spcBef>
              <a:spcAft>
                <a:spcPts val="600"/>
              </a:spcAft>
              <a:buFont typeface="Arial" charset="0"/>
              <a:buChar char="•"/>
            </a:pPr>
            <a:r>
              <a:rPr lang="en-US" sz="2800" dirty="0" smtClean="0">
                <a:solidFill>
                  <a:srgbClr val="FFFFFF"/>
                </a:solidFill>
                <a:latin typeface="Calibri" pitchFamily="34" charset="0"/>
              </a:rPr>
              <a:t>Vision</a:t>
            </a:r>
          </a:p>
          <a:p>
            <a:pPr lvl="1" fontAlgn="base">
              <a:lnSpc>
                <a:spcPct val="90000"/>
              </a:lnSpc>
              <a:spcBef>
                <a:spcPct val="20000"/>
              </a:spcBef>
              <a:spcAft>
                <a:spcPts val="600"/>
              </a:spcAft>
              <a:buFont typeface="Arial" charset="0"/>
              <a:buChar char="•"/>
            </a:pPr>
            <a:r>
              <a:rPr lang="en-US" sz="2800" dirty="0" smtClean="0">
                <a:solidFill>
                  <a:srgbClr val="FFFFFF"/>
                </a:solidFill>
                <a:latin typeface="Calibri" pitchFamily="34" charset="0"/>
              </a:rPr>
              <a:t>Comprehensive Plan</a:t>
            </a:r>
          </a:p>
          <a:p>
            <a:pPr lvl="1" fontAlgn="base">
              <a:lnSpc>
                <a:spcPct val="90000"/>
              </a:lnSpc>
              <a:spcBef>
                <a:spcPct val="20000"/>
              </a:spcBef>
              <a:spcAft>
                <a:spcPts val="600"/>
              </a:spcAft>
              <a:buFont typeface="Arial" charset="0"/>
              <a:buChar char="•"/>
            </a:pPr>
            <a:r>
              <a:rPr lang="en-US" sz="2800" dirty="0" smtClean="0">
                <a:solidFill>
                  <a:srgbClr val="FFFFFF"/>
                </a:solidFill>
                <a:latin typeface="Calibri" pitchFamily="34" charset="0"/>
              </a:rPr>
              <a:t>Management strategies and measures</a:t>
            </a:r>
          </a:p>
          <a:p>
            <a:pPr fontAlgn="base">
              <a:lnSpc>
                <a:spcPct val="90000"/>
              </a:lnSpc>
              <a:spcBef>
                <a:spcPct val="20000"/>
              </a:spcBef>
              <a:spcAft>
                <a:spcPts val="600"/>
              </a:spcAft>
            </a:pPr>
            <a:r>
              <a:rPr lang="en-US" sz="3200" dirty="0" smtClean="0">
                <a:solidFill>
                  <a:srgbClr val="FFFFFF"/>
                </a:solidFill>
                <a:latin typeface="Calibri" pitchFamily="34" charset="0"/>
              </a:rPr>
              <a:t/>
            </a:r>
            <a:br>
              <a:rPr lang="en-US" sz="3200" dirty="0" smtClean="0">
                <a:solidFill>
                  <a:srgbClr val="FFFFFF"/>
                </a:solidFill>
                <a:latin typeface="Calibri" pitchFamily="34" charset="0"/>
              </a:rPr>
            </a:br>
            <a:r>
              <a:rPr lang="en-US" dirty="0" smtClean="0"/>
              <a:t>Benefits include aligning management, improving efficiency and predictability of decisions.</a:t>
            </a:r>
          </a:p>
          <a:p>
            <a:pPr eaLnBrk="1" hangingPunct="1"/>
            <a:r>
              <a:rPr lang="en-US" dirty="0" smtClean="0"/>
              <a:t>Opportunity to steer in a way that fits us and to get federal resources for already identified priorities.</a:t>
            </a:r>
          </a:p>
          <a:p>
            <a:pPr eaLnBrk="1" hangingPunct="1"/>
            <a:endParaRPr lang="en-US" dirty="0" smtClean="0"/>
          </a:p>
          <a:p>
            <a:pPr fontAlgn="base">
              <a:lnSpc>
                <a:spcPct val="90000"/>
              </a:lnSpc>
              <a:spcBef>
                <a:spcPct val="20000"/>
              </a:spcBef>
              <a:spcAft>
                <a:spcPts val="600"/>
              </a:spcAft>
            </a:pPr>
            <a:r>
              <a:rPr lang="en-US" sz="3200" b="1" dirty="0" smtClean="0">
                <a:solidFill>
                  <a:srgbClr val="FFFFFF"/>
                </a:solidFill>
                <a:latin typeface="Calibri" pitchFamily="34" charset="0"/>
              </a:rPr>
              <a:t>What does a plan look like?</a:t>
            </a:r>
          </a:p>
          <a:p>
            <a:pPr fontAlgn="base">
              <a:lnSpc>
                <a:spcPct val="90000"/>
              </a:lnSpc>
              <a:spcBef>
                <a:spcPct val="20000"/>
              </a:spcBef>
              <a:spcAft>
                <a:spcPts val="600"/>
              </a:spcAft>
            </a:pPr>
            <a:r>
              <a:rPr lang="en-US" sz="2800" dirty="0" smtClean="0">
                <a:solidFill>
                  <a:srgbClr val="FFFFFF"/>
                </a:solidFill>
                <a:latin typeface="Calibri" pitchFamily="34" charset="0"/>
              </a:rPr>
              <a:t>Depends on the initial goals and objectives of the plan, which are determined through the planning process. Can vary widely depending on the scope of the plan.</a:t>
            </a:r>
            <a:r>
              <a:rPr lang="en-US" sz="1200" baseline="0" dirty="0" smtClean="0">
                <a:solidFill>
                  <a:schemeClr val="tx1"/>
                </a:solidFill>
                <a:latin typeface="+mn-lt"/>
              </a:rPr>
              <a:t> It’s </a:t>
            </a:r>
            <a:r>
              <a:rPr lang="en-US" sz="1200" dirty="0" smtClean="0">
                <a:solidFill>
                  <a:srgbClr val="FFFFFF"/>
                </a:solidFill>
                <a:latin typeface="Calibri" pitchFamily="34" charset="0"/>
              </a:rPr>
              <a:t>NOT the same as zoning.</a:t>
            </a:r>
            <a:r>
              <a:rPr lang="en-US" sz="1200" baseline="0" dirty="0" smtClean="0">
                <a:solidFill>
                  <a:srgbClr val="FFFFFF"/>
                </a:solidFill>
                <a:latin typeface="Calibri" pitchFamily="34" charset="0"/>
              </a:rPr>
              <a:t> The o</a:t>
            </a:r>
            <a:r>
              <a:rPr lang="en-US" sz="1200" dirty="0" smtClean="0">
                <a:solidFill>
                  <a:srgbClr val="FFFFFF"/>
                </a:solidFill>
                <a:latin typeface="Calibri" pitchFamily="34" charset="0"/>
              </a:rPr>
              <a:t>utcome depends on the scope of the plan</a:t>
            </a:r>
            <a:r>
              <a:rPr lang="en-US" sz="1200" baseline="0" dirty="0" smtClean="0">
                <a:solidFill>
                  <a:srgbClr val="FFFFFF"/>
                </a:solidFill>
                <a:latin typeface="Calibri" pitchFamily="34" charset="0"/>
              </a:rPr>
              <a:t> and the mechanism for implementation.</a:t>
            </a: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b="0" dirty="0" smtClean="0"/>
              <a:t>The</a:t>
            </a:r>
            <a:r>
              <a:rPr lang="en-US" b="0" baseline="0" dirty="0" smtClean="0"/>
              <a:t> state law requires several elements as part of a plan (read slide).</a:t>
            </a:r>
            <a:endParaRPr lang="en-US" b="0" dirty="0" smtClean="0"/>
          </a:p>
        </p:txBody>
      </p:sp>
      <p:sp>
        <p:nvSpPr>
          <p:cNvPr id="4" name="Slide Number Placeholder 3"/>
          <p:cNvSpPr>
            <a:spLocks noGrp="1"/>
          </p:cNvSpPr>
          <p:nvPr>
            <p:ph type="sldNum" sz="quarter" idx="10"/>
          </p:nvPr>
        </p:nvSpPr>
        <p:spPr/>
        <p:txBody>
          <a:bodyPr/>
          <a:lstStyle/>
          <a:p>
            <a:fld id="{86B75510-880F-4223-93C5-6180C8B2FD4D}"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buFont typeface="Symbol"/>
              <a:buNone/>
            </a:pPr>
            <a:r>
              <a:rPr lang="en-US" sz="1200" b="0" dirty="0" smtClean="0"/>
              <a:t>The state law outlines several core principles that</a:t>
            </a:r>
            <a:r>
              <a:rPr lang="en-US" sz="1200" b="0" baseline="0" dirty="0" smtClean="0"/>
              <a:t> the plan must achieve both in content and process (point to principles poster). They are:</a:t>
            </a:r>
            <a:endParaRPr lang="en-US" sz="1200" b="0" dirty="0" smtClean="0"/>
          </a:p>
          <a:p>
            <a:pPr algn="l">
              <a:buFont typeface="Symbol"/>
              <a:buChar char="·"/>
            </a:pPr>
            <a:r>
              <a:rPr lang="en-US" sz="1200" b="0" dirty="0" smtClean="0"/>
              <a:t>Respect tribal treaty rights</a:t>
            </a:r>
          </a:p>
          <a:p>
            <a:pPr algn="l">
              <a:buFont typeface="Symbol"/>
              <a:buChar char="·"/>
            </a:pPr>
            <a:r>
              <a:rPr lang="en-US" sz="1200" b="0" dirty="0" smtClean="0"/>
              <a:t>Recognize existing uses</a:t>
            </a:r>
          </a:p>
          <a:p>
            <a:pPr algn="l">
              <a:buFont typeface="Symbol"/>
              <a:buChar char="·"/>
            </a:pPr>
            <a:r>
              <a:rPr lang="en-US" sz="1200" b="0" dirty="0" smtClean="0"/>
              <a:t>Sustainable production of ecosystem goods/services</a:t>
            </a:r>
          </a:p>
          <a:p>
            <a:pPr algn="l">
              <a:buFont typeface="Symbol"/>
              <a:buChar char="·"/>
            </a:pPr>
            <a:r>
              <a:rPr lang="en-US" sz="1200" b="0" dirty="0" smtClean="0"/>
              <a:t>Impacts of climate change </a:t>
            </a:r>
          </a:p>
          <a:p>
            <a:pPr algn="l">
              <a:buFont typeface="Symbol"/>
              <a:buChar char="·"/>
            </a:pPr>
            <a:r>
              <a:rPr lang="en-US" sz="1200" b="0" dirty="0" smtClean="0"/>
              <a:t>Sustainable uses without significant adverse environmental impacts</a:t>
            </a:r>
          </a:p>
          <a:p>
            <a:pPr algn="l">
              <a:buFont typeface="Symbol"/>
              <a:buChar char="·"/>
            </a:pPr>
            <a:r>
              <a:rPr lang="en-US" sz="1200" b="0" dirty="0" smtClean="0"/>
              <a:t>Preserve and enhance public access</a:t>
            </a:r>
          </a:p>
          <a:p>
            <a:pPr algn="l">
              <a:buFont typeface="Symbol"/>
              <a:buChar char="·"/>
            </a:pPr>
            <a:r>
              <a:rPr lang="en-US" sz="1200" b="0" dirty="0" smtClean="0"/>
              <a:t>Protect and encourage working waterfronts and infrastructure and other water-dependent uses</a:t>
            </a:r>
          </a:p>
          <a:p>
            <a:pPr algn="l">
              <a:buFont typeface="Symbol"/>
              <a:buChar char="·"/>
            </a:pPr>
            <a:r>
              <a:rPr lang="en-US" sz="1200" b="0" dirty="0" smtClean="0"/>
              <a:t>Foster public participation </a:t>
            </a:r>
          </a:p>
          <a:p>
            <a:pPr algn="l">
              <a:buFont typeface="Symbol"/>
              <a:buChar char="·"/>
            </a:pPr>
            <a:r>
              <a:rPr lang="en-US" sz="1200" b="0" dirty="0" smtClean="0"/>
              <a:t>Integrate with existing management plans and authorities</a:t>
            </a:r>
          </a:p>
          <a:p>
            <a:pPr algn="l">
              <a:buFont typeface="Symbol"/>
              <a:buChar char="·"/>
            </a:pPr>
            <a:r>
              <a:rPr lang="en-US" sz="1200" b="0" dirty="0" smtClean="0"/>
              <a:t>Utilize best available science and adaptive management</a:t>
            </a:r>
          </a:p>
          <a:p>
            <a:endParaRPr lang="en-US" dirty="0" smtClean="0"/>
          </a:p>
          <a:p>
            <a:r>
              <a:rPr lang="en-US" dirty="0" smtClean="0"/>
              <a:t>These are common requirements from other state laws and regulations dealing with marine</a:t>
            </a:r>
            <a:r>
              <a:rPr lang="en-US" baseline="0" dirty="0" smtClean="0"/>
              <a:t> resources and will assist with integration and implementation of the plan through other authorities.</a:t>
            </a:r>
            <a:endParaRPr lang="en-US" dirty="0"/>
          </a:p>
        </p:txBody>
      </p:sp>
      <p:sp>
        <p:nvSpPr>
          <p:cNvPr id="4" name="Slide Number Placeholder 3"/>
          <p:cNvSpPr>
            <a:spLocks noGrp="1"/>
          </p:cNvSpPr>
          <p:nvPr>
            <p:ph type="sldNum" sz="quarter" idx="10"/>
          </p:nvPr>
        </p:nvSpPr>
        <p:spPr/>
        <p:txBody>
          <a:bodyPr/>
          <a:lstStyle/>
          <a:p>
            <a:fld id="{86B75510-880F-4223-93C5-6180C8B2FD4D}"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en-US"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1115196-1C6F-4784-83AC-30756D8F10B3}" type="datetimeFigureOut">
              <a:rPr lang="en-US" smtClean="0"/>
              <a:t>4/1/13</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AC532C76-16F5-E549-92B3-D139BA111515}" type="datetimeFigureOut">
              <a:rPr lang="en-US" smtClean="0"/>
              <a:t>4/1/13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0B66EF-8541-9545-BCBE-1799CF83BFF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532C76-16F5-E549-92B3-D139BA111515}" type="datetimeFigureOut">
              <a:rPr lang="en-US" smtClean="0"/>
              <a:t>4/1/13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0B66EF-8541-9545-BCBE-1799CF83BFF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6124" y="6288741"/>
            <a:ext cx="1887537" cy="365125"/>
          </a:xfrm>
        </p:spPr>
        <p:txBody>
          <a:bodyPr/>
          <a:lstStyle/>
          <a:p>
            <a:fld id="{AC532C76-16F5-E549-92B3-D139BA111515}" type="datetimeFigureOut">
              <a:rPr lang="en-US" smtClean="0"/>
              <a:t>4/1/13</a:t>
            </a:fld>
            <a:endParaRPr lang="en-US"/>
          </a:p>
        </p:txBody>
      </p:sp>
      <p:sp>
        <p:nvSpPr>
          <p:cNvPr id="6" name="Footer Placeholder 5"/>
          <p:cNvSpPr>
            <a:spLocks noGrp="1"/>
          </p:cNvSpPr>
          <p:nvPr>
            <p:ph type="ftr" sz="quarter" idx="11"/>
          </p:nvPr>
        </p:nvSpPr>
        <p:spPr>
          <a:xfrm>
            <a:off x="5867399" y="6288741"/>
            <a:ext cx="2675965" cy="365125"/>
          </a:xfrm>
        </p:spPr>
        <p:txBody>
          <a:bodyPr/>
          <a:lstStyle/>
          <a:p>
            <a:endParaRPr lang="en-US"/>
          </a:p>
        </p:txBody>
      </p:sp>
      <p:sp>
        <p:nvSpPr>
          <p:cNvPr id="7" name="Slide Number Placeholder 6"/>
          <p:cNvSpPr>
            <a:spLocks noGrp="1"/>
          </p:cNvSpPr>
          <p:nvPr>
            <p:ph type="sldNum" sz="quarter" idx="12"/>
          </p:nvPr>
        </p:nvSpPr>
        <p:spPr/>
        <p:txBody>
          <a:bodyPr/>
          <a:lstStyle/>
          <a:p>
            <a:fld id="{BF0B66EF-8541-9545-BCBE-1799CF83BFF5}" type="slidenum">
              <a:rPr lang="en-US" smtClean="0"/>
              <a:t>‹#›</a:t>
            </a:fld>
            <a:endParaRPr lang="en-US"/>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AC532C76-16F5-E549-92B3-D139BA111515}" type="datetimeFigureOut">
              <a:rPr lang="en-US" smtClean="0"/>
              <a:t>4/1/13</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BF0B66EF-8541-9545-BCBE-1799CF83BFF5}"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AC532C76-16F5-E549-92B3-D139BA111515}" type="datetimeFigureOut">
              <a:rPr lang="en-US" smtClean="0"/>
              <a:t>4/1/13</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BF0B66EF-8541-9545-BCBE-1799CF83BFF5}"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C532C76-16F5-E549-92B3-D139BA111515}" type="datetimeFigureOut">
              <a:rPr lang="en-US" smtClean="0"/>
              <a:t>4/1/13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0B66EF-8541-9545-BCBE-1799CF83BFF5}"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C532C76-16F5-E549-92B3-D139BA111515}" type="datetimeFigureOut">
              <a:rPr lang="en-US" smtClean="0"/>
              <a:t>4/1/13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0B66EF-8541-9545-BCBE-1799CF83BFF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C532C76-16F5-E549-92B3-D139BA111515}" type="datetimeFigureOut">
              <a:rPr lang="en-US" smtClean="0"/>
              <a:t>4/1/13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0B66EF-8541-9545-BCBE-1799CF83BFF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115196-1C6F-4784-83AC-30756D8F10B3}" type="datetimeFigureOut">
              <a:rPr lang="en-US" smtClean="0"/>
              <a:t>4/1/13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C532C76-16F5-E549-92B3-D139BA111515}" type="datetimeFigureOut">
              <a:rPr lang="en-US" smtClean="0"/>
              <a:t>4/1/13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0B66EF-8541-9545-BCBE-1799CF83BFF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AC532C76-16F5-E549-92B3-D139BA111515}" type="datetimeFigureOut">
              <a:rPr lang="en-US" smtClean="0"/>
              <a:t>4/1/13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0B66EF-8541-9545-BCBE-1799CF83BFF5}" type="slidenum">
              <a:rPr lang="en-US" smtClean="0"/>
              <a:t>‹#›</a:t>
            </a:fld>
            <a:endParaRPr lang="en-US"/>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C532C76-16F5-E549-92B3-D139BA111515}" type="datetimeFigureOut">
              <a:rPr lang="en-US" smtClean="0"/>
              <a:t>4/1/13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0B66EF-8541-9545-BCBE-1799CF83BFF5}" type="slidenum">
              <a:rPr lang="en-US" smtClean="0"/>
              <a:t>‹#›</a:t>
            </a:fld>
            <a:endParaRPr lang="en-US"/>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C532C76-16F5-E549-92B3-D139BA111515}" type="datetimeFigureOut">
              <a:rPr lang="en-US" smtClean="0"/>
              <a:t>4/1/13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0B66EF-8541-9545-BCBE-1799CF83BFF5}" type="slidenum">
              <a:rPr lang="en-US" smtClean="0"/>
              <a:t>‹#›</a:t>
            </a:fld>
            <a:endParaRPr lang="en-US"/>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AC532C76-16F5-E549-92B3-D139BA111515}" type="datetimeFigureOut">
              <a:rPr lang="en-US" smtClean="0"/>
              <a:t>4/1/13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0B66EF-8541-9545-BCBE-1799CF83BFF5}" type="slidenum">
              <a:rPr lang="en-US" smtClean="0"/>
              <a:t>‹#›</a:t>
            </a:fld>
            <a:endParaRPr lang="en-US"/>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C532C76-16F5-E549-92B3-D139BA111515}" type="datetimeFigureOut">
              <a:rPr lang="en-US" smtClean="0"/>
              <a:t>4/1/13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0B66EF-8541-9545-BCBE-1799CF83BFF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fld id="{AC532C76-16F5-E549-92B3-D139BA111515}" type="datetimeFigureOut">
              <a:rPr lang="en-US" smtClean="0"/>
              <a:t>4/1/13</a:t>
            </a:fld>
            <a:endParaRPr lang="en-US"/>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BF0B66EF-8541-9545-BCBE-1799CF83BFF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 id="2147483850" r:id="rId14"/>
    <p:sldLayoutId id="2147483851" r:id="rId15"/>
    <p:sldLayoutId id="2147483852" r:id="rId16"/>
  </p:sldLayoutIdLst>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1" Type="http://schemas.openxmlformats.org/officeDocument/2006/relationships/image" Target="../media/image21.jpeg"/><Relationship Id="rId12"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4.jpeg"/><Relationship Id="rId6" Type="http://schemas.openxmlformats.org/officeDocument/2006/relationships/image" Target="../media/image17.jpeg"/><Relationship Id="rId7" Type="http://schemas.openxmlformats.org/officeDocument/2006/relationships/hyperlink" Target="http://www.gombergkites.com/update/309-1.JPG" TargetMode="External"/><Relationship Id="rId8" Type="http://schemas.openxmlformats.org/officeDocument/2006/relationships/image" Target="../media/image18.jpeg"/><Relationship Id="rId9" Type="http://schemas.openxmlformats.org/officeDocument/2006/relationships/image" Target="../media/image19.jpeg"/><Relationship Id="rId10"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3" Type="http://schemas.openxmlformats.org/officeDocument/2006/relationships/hyperlink" Target="mailto:Jennifer.Hennessey@ecy.wa.gov" TargetMode="External"/><Relationship Id="rId4" Type="http://schemas.openxmlformats.org/officeDocument/2006/relationships/hyperlink" Target="mailto:bemmett@uw.edu" TargetMode="External"/><Relationship Id="rId5" Type="http://schemas.openxmlformats.org/officeDocument/2006/relationships/image" Target="../media/image23.jpeg"/><Relationship Id="rId6"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5.jpg"/><Relationship Id="rId3" Type="http://schemas.openxmlformats.org/officeDocument/2006/relationships/image" Target="../media/image26.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4" Type="http://schemas.openxmlformats.org/officeDocument/2006/relationships/image" Target="../media/image26.wmf"/><Relationship Id="rId1" Type="http://schemas.openxmlformats.org/officeDocument/2006/relationships/slideLayout" Target="../slideLayouts/slideLayout10.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4" Type="http://schemas.openxmlformats.org/officeDocument/2006/relationships/image" Target="../media/image26.wmf"/><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5" Type="http://schemas.openxmlformats.org/officeDocument/2006/relationships/image" Target="../media/image30.png"/><Relationship Id="rId6" Type="http://schemas.openxmlformats.org/officeDocument/2006/relationships/image" Target="../media/image31.jpeg"/><Relationship Id="rId7" Type="http://schemas.openxmlformats.org/officeDocument/2006/relationships/image" Target="../media/image32.jpeg"/><Relationship Id="rId8" Type="http://schemas.openxmlformats.org/officeDocument/2006/relationships/image" Target="../media/image33.jpeg"/><Relationship Id="rId9" Type="http://schemas.openxmlformats.org/officeDocument/2006/relationships/image" Target="../media/image34.jpeg"/><Relationship Id="rId1" Type="http://schemas.openxmlformats.org/officeDocument/2006/relationships/slideLayout" Target="../slideLayouts/slideLayout9.xml"/><Relationship Id="rId2" Type="http://schemas.openxmlformats.org/officeDocument/2006/relationships/image" Target="../media/image2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8.xml"/><Relationship Id="rId3" Type="http://schemas.openxmlformats.org/officeDocument/2006/relationships/image" Target="../media/image40.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hyperlink" Target="mailto:david.kaiser@noaa.gov" TargetMode="External"/><Relationship Id="rId4" Type="http://schemas.openxmlformats.org/officeDocument/2006/relationships/hyperlink" Target="mailto:kerry.kehoe@noaa.gov" TargetMode="External"/><Relationship Id="rId5" Type="http://schemas.openxmlformats.org/officeDocument/2006/relationships/hyperlink" Target="mailto:kris.wall@noaa.gov" TargetMode="External"/><Relationship Id="rId6" Type="http://schemas.openxmlformats.org/officeDocument/2006/relationships/hyperlink" Target="mailto:bill.obeirne@noaa.gov" TargetMode="External"/><Relationship Id="rId7" Type="http://schemas.openxmlformats.org/officeDocument/2006/relationships/image" Target="../media/image34.jpeg"/><Relationship Id="rId1" Type="http://schemas.openxmlformats.org/officeDocument/2006/relationships/slideLayout" Target="../slideLayouts/slideLayout10.xml"/><Relationship Id="rId2" Type="http://schemas.openxmlformats.org/officeDocument/2006/relationships/notesSlide" Target="../notesSlides/notesSlide2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2.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43.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4.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png"/><Relationship Id="rId5" Type="http://schemas.openxmlformats.org/officeDocument/2006/relationships/image" Target="../media/image11.jpeg"/><Relationship Id="rId6" Type="http://schemas.openxmlformats.org/officeDocument/2006/relationships/image" Target="../media/image12.png"/><Relationship Id="rId7" Type="http://schemas.openxmlformats.org/officeDocument/2006/relationships/image" Target="../media/image13.jpeg"/><Relationship Id="rId8" Type="http://schemas.openxmlformats.org/officeDocument/2006/relationships/image" Target="../media/image14.jpeg"/><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757362"/>
            <a:ext cx="6762749" cy="1470025"/>
          </a:xfrm>
        </p:spPr>
        <p:txBody>
          <a:bodyPr/>
          <a:lstStyle/>
          <a:p>
            <a:r>
              <a:rPr lang="en-US" dirty="0" smtClean="0"/>
              <a:t>Washington Coast Marine Spatial Planning</a:t>
            </a:r>
            <a:endParaRPr lang="en-US" dirty="0"/>
          </a:p>
        </p:txBody>
      </p:sp>
      <p:sp>
        <p:nvSpPr>
          <p:cNvPr id="3" name="Subtitle 2"/>
          <p:cNvSpPr>
            <a:spLocks noGrp="1"/>
          </p:cNvSpPr>
          <p:nvPr>
            <p:ph type="subTitle" idx="1"/>
          </p:nvPr>
        </p:nvSpPr>
        <p:spPr>
          <a:xfrm>
            <a:off x="1099461" y="3966882"/>
            <a:ext cx="7263490" cy="1752600"/>
          </a:xfrm>
        </p:spPr>
        <p:txBody>
          <a:bodyPr/>
          <a:lstStyle/>
          <a:p>
            <a:r>
              <a:rPr lang="en-US" sz="3200" dirty="0" smtClean="0"/>
              <a:t>Goal, Boundary and Objectives Setting Workshops</a:t>
            </a:r>
          </a:p>
          <a:p>
            <a:r>
              <a:rPr lang="en-US" sz="3200" dirty="0" smtClean="0"/>
              <a:t>Day 1, March 29, 2013</a:t>
            </a:r>
          </a:p>
          <a:p>
            <a:endParaRPr lang="en-US" dirty="0"/>
          </a:p>
        </p:txBody>
      </p:sp>
    </p:spTree>
    <p:extLst>
      <p:ext uri="{BB962C8B-B14F-4D97-AF65-F5344CB8AC3E}">
        <p14:creationId xmlns:p14="http://schemas.microsoft.com/office/powerpoint/2010/main" val="214768074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ctrTitle"/>
          </p:nvPr>
        </p:nvSpPr>
        <p:spPr>
          <a:xfrm>
            <a:off x="685800" y="304800"/>
            <a:ext cx="8058150" cy="914400"/>
          </a:xfrm>
        </p:spPr>
        <p:txBody>
          <a:bodyPr/>
          <a:lstStyle/>
          <a:p>
            <a:pPr eaLnBrk="1" hangingPunct="1"/>
            <a:r>
              <a:rPr lang="en-US" sz="4000" b="1" dirty="0" smtClean="0">
                <a:latin typeface="Calibri" pitchFamily="34" charset="0"/>
              </a:rPr>
              <a:t/>
            </a:r>
            <a:br>
              <a:rPr lang="en-US" sz="4000" b="1" dirty="0" smtClean="0">
                <a:latin typeface="Calibri" pitchFamily="34" charset="0"/>
              </a:rPr>
            </a:br>
            <a:r>
              <a:rPr lang="en-US" sz="4000" b="1" dirty="0" smtClean="0">
                <a:latin typeface="Calibri" pitchFamily="34" charset="0"/>
              </a:rPr>
              <a:t/>
            </a:r>
            <a:br>
              <a:rPr lang="en-US" sz="4000" b="1" dirty="0" smtClean="0">
                <a:latin typeface="Calibri" pitchFamily="34" charset="0"/>
              </a:rPr>
            </a:br>
            <a:r>
              <a:rPr lang="en-US" sz="4000" b="1" dirty="0" smtClean="0">
                <a:latin typeface="Calibri" pitchFamily="34" charset="0"/>
              </a:rPr>
              <a:t/>
            </a:r>
            <a:br>
              <a:rPr lang="en-US" sz="4000" b="1" dirty="0" smtClean="0">
                <a:latin typeface="Calibri" pitchFamily="34" charset="0"/>
              </a:rPr>
            </a:br>
            <a:r>
              <a:rPr lang="en-US" sz="4000" b="1" dirty="0" smtClean="0">
                <a:latin typeface="Calibri" pitchFamily="34" charset="0"/>
              </a:rPr>
              <a:t/>
            </a:r>
            <a:br>
              <a:rPr lang="en-US" sz="4000" b="1" dirty="0" smtClean="0">
                <a:latin typeface="Calibri" pitchFamily="34" charset="0"/>
              </a:rPr>
            </a:br>
            <a:r>
              <a:rPr lang="en-US" sz="4000" b="1" dirty="0" smtClean="0">
                <a:latin typeface="Calibri" pitchFamily="34" charset="0"/>
              </a:rPr>
              <a:t/>
            </a:r>
            <a:br>
              <a:rPr lang="en-US" sz="4000" b="1" dirty="0" smtClean="0">
                <a:latin typeface="Calibri" pitchFamily="34" charset="0"/>
              </a:rPr>
            </a:br>
            <a:r>
              <a:rPr lang="en-US" sz="4000" b="1" dirty="0" smtClean="0">
                <a:latin typeface="Calibri" pitchFamily="34" charset="0"/>
              </a:rPr>
              <a:t/>
            </a:r>
            <a:br>
              <a:rPr lang="en-US" sz="4000" b="1" dirty="0" smtClean="0">
                <a:latin typeface="Calibri" pitchFamily="34" charset="0"/>
              </a:rPr>
            </a:br>
            <a:r>
              <a:rPr lang="en-US" sz="4000" b="1" dirty="0" smtClean="0">
                <a:latin typeface="Calibri" pitchFamily="34" charset="0"/>
              </a:rPr>
              <a:t/>
            </a:r>
            <a:br>
              <a:rPr lang="en-US" sz="4000" b="1" dirty="0" smtClean="0">
                <a:latin typeface="Calibri" pitchFamily="34" charset="0"/>
              </a:rPr>
            </a:br>
            <a:r>
              <a:rPr lang="en-US" sz="4000" b="1" dirty="0" smtClean="0">
                <a:latin typeface="Calibri" pitchFamily="34" charset="0"/>
              </a:rPr>
              <a:t/>
            </a:r>
            <a:br>
              <a:rPr lang="en-US" sz="4000" b="1" dirty="0" smtClean="0">
                <a:latin typeface="Calibri" pitchFamily="34" charset="0"/>
              </a:rPr>
            </a:br>
            <a:r>
              <a:rPr lang="en-US" sz="4000" b="1" dirty="0" smtClean="0">
                <a:latin typeface="Calibri" pitchFamily="34" charset="0"/>
              </a:rPr>
              <a:t/>
            </a:r>
            <a:br>
              <a:rPr lang="en-US" sz="4000" b="1" dirty="0" smtClean="0">
                <a:latin typeface="Calibri" pitchFamily="34" charset="0"/>
              </a:rPr>
            </a:br>
            <a:r>
              <a:rPr lang="en-US" sz="4000" b="1" dirty="0" smtClean="0">
                <a:latin typeface="Calibri" pitchFamily="34" charset="0"/>
              </a:rPr>
              <a:t/>
            </a:r>
            <a:br>
              <a:rPr lang="en-US" sz="4000" b="1" dirty="0" smtClean="0">
                <a:latin typeface="Calibri" pitchFamily="34" charset="0"/>
              </a:rPr>
            </a:br>
            <a:r>
              <a:rPr lang="en-US" sz="4000" b="1" dirty="0" smtClean="0">
                <a:latin typeface="Calibri" pitchFamily="34" charset="0"/>
              </a:rPr>
              <a:t/>
            </a:r>
            <a:br>
              <a:rPr lang="en-US" sz="4000" b="1" dirty="0" smtClean="0">
                <a:latin typeface="Calibri" pitchFamily="34" charset="0"/>
              </a:rPr>
            </a:br>
            <a:r>
              <a:rPr lang="en-US" sz="4000" b="1" dirty="0" smtClean="0">
                <a:latin typeface="Calibri" pitchFamily="34" charset="0"/>
              </a:rPr>
              <a:t>State Law Definition</a:t>
            </a:r>
            <a:br>
              <a:rPr lang="en-US" sz="4000" b="1" dirty="0" smtClean="0">
                <a:latin typeface="Calibri" pitchFamily="34" charset="0"/>
              </a:rPr>
            </a:br>
            <a:r>
              <a:rPr lang="en-US" sz="4000" b="1" dirty="0" smtClean="0">
                <a:latin typeface="Calibri" pitchFamily="34" charset="0"/>
              </a:rPr>
              <a:t/>
            </a:r>
            <a:br>
              <a:rPr lang="en-US" sz="4000" b="1" dirty="0" smtClean="0">
                <a:latin typeface="Calibri" pitchFamily="34" charset="0"/>
              </a:rPr>
            </a:br>
            <a:r>
              <a:rPr lang="en-US" sz="4000" b="1" dirty="0" smtClean="0">
                <a:latin typeface="Calibri" pitchFamily="34" charset="0"/>
              </a:rPr>
              <a:t/>
            </a:r>
            <a:br>
              <a:rPr lang="en-US" sz="4000" b="1" dirty="0" smtClean="0">
                <a:latin typeface="Calibri" pitchFamily="34" charset="0"/>
              </a:rPr>
            </a:br>
            <a:r>
              <a:rPr lang="en-US" sz="4000" b="1" i="1" dirty="0" smtClean="0">
                <a:latin typeface="Calibri" pitchFamily="34" charset="0"/>
              </a:rPr>
              <a:t/>
            </a:r>
            <a:br>
              <a:rPr lang="en-US" sz="4000" b="1" i="1" dirty="0" smtClean="0">
                <a:latin typeface="Calibri" pitchFamily="34" charset="0"/>
              </a:rPr>
            </a:br>
            <a:r>
              <a:rPr lang="en-US" sz="4000" b="1" dirty="0" smtClean="0">
                <a:latin typeface="Calibri" pitchFamily="34" charset="0"/>
              </a:rPr>
              <a:t/>
            </a:r>
            <a:br>
              <a:rPr lang="en-US" sz="4000" b="1" dirty="0" smtClean="0">
                <a:latin typeface="Calibri" pitchFamily="34" charset="0"/>
              </a:rPr>
            </a:br>
            <a:r>
              <a:rPr lang="en-US" sz="4000" b="1" dirty="0" smtClean="0">
                <a:latin typeface="Calibri" pitchFamily="34" charset="0"/>
              </a:rPr>
              <a:t/>
            </a:r>
            <a:br>
              <a:rPr lang="en-US" sz="4000" b="1" dirty="0" smtClean="0">
                <a:latin typeface="Calibri" pitchFamily="34" charset="0"/>
              </a:rPr>
            </a:br>
            <a:r>
              <a:rPr lang="en-US" sz="4000" b="1" dirty="0" smtClean="0">
                <a:latin typeface="Calibri" pitchFamily="34" charset="0"/>
              </a:rPr>
              <a:t/>
            </a:r>
            <a:br>
              <a:rPr lang="en-US" sz="4000" b="1" dirty="0" smtClean="0">
                <a:latin typeface="Calibri" pitchFamily="34" charset="0"/>
              </a:rPr>
            </a:br>
            <a:r>
              <a:rPr lang="en-US" sz="4000" b="1" dirty="0" smtClean="0">
                <a:latin typeface="Calibri" pitchFamily="34" charset="0"/>
              </a:rPr>
              <a:t/>
            </a:r>
            <a:br>
              <a:rPr lang="en-US" sz="4000" b="1" dirty="0" smtClean="0">
                <a:latin typeface="Calibri" pitchFamily="34" charset="0"/>
              </a:rPr>
            </a:br>
            <a:r>
              <a:rPr lang="en-US" sz="4000" b="1" dirty="0" smtClean="0">
                <a:latin typeface="Calibri" pitchFamily="34" charset="0"/>
              </a:rPr>
              <a:t/>
            </a:r>
            <a:br>
              <a:rPr lang="en-US" sz="4000" b="1" dirty="0" smtClean="0">
                <a:latin typeface="Calibri" pitchFamily="34" charset="0"/>
              </a:rPr>
            </a:br>
            <a:r>
              <a:rPr lang="en-US" sz="4000" b="1" dirty="0" smtClean="0">
                <a:latin typeface="Calibri" pitchFamily="34" charset="0"/>
              </a:rPr>
              <a:t/>
            </a:r>
            <a:br>
              <a:rPr lang="en-US" sz="4000" b="1" dirty="0" smtClean="0">
                <a:latin typeface="Calibri" pitchFamily="34" charset="0"/>
              </a:rPr>
            </a:br>
            <a:r>
              <a:rPr lang="en-US" sz="4000" b="1" dirty="0" smtClean="0">
                <a:latin typeface="Calibri" pitchFamily="34" charset="0"/>
              </a:rPr>
              <a:t/>
            </a:r>
            <a:br>
              <a:rPr lang="en-US" sz="4000" b="1" dirty="0" smtClean="0">
                <a:latin typeface="Calibri" pitchFamily="34" charset="0"/>
              </a:rPr>
            </a:br>
            <a:endParaRPr lang="en-US" sz="4000" b="1" dirty="0" smtClean="0">
              <a:latin typeface="Calibri" pitchFamily="34" charset="0"/>
            </a:endParaRPr>
          </a:p>
        </p:txBody>
      </p:sp>
      <p:sp>
        <p:nvSpPr>
          <p:cNvPr id="40963" name="TextBox 4"/>
          <p:cNvSpPr txBox="1">
            <a:spLocks noChangeArrowheads="1"/>
          </p:cNvSpPr>
          <p:nvPr/>
        </p:nvSpPr>
        <p:spPr bwMode="auto">
          <a:xfrm>
            <a:off x="533400" y="1431925"/>
            <a:ext cx="8229600" cy="4696670"/>
          </a:xfrm>
          <a:prstGeom prst="rect">
            <a:avLst/>
          </a:prstGeom>
          <a:noFill/>
          <a:ln w="9525">
            <a:noFill/>
            <a:miter lim="800000"/>
            <a:headEnd/>
            <a:tailEnd/>
          </a:ln>
        </p:spPr>
        <p:txBody>
          <a:bodyPr>
            <a:spAutoFit/>
          </a:bodyPr>
          <a:lstStyle/>
          <a:p>
            <a:pPr fontAlgn="base">
              <a:lnSpc>
                <a:spcPct val="90000"/>
              </a:lnSpc>
              <a:spcBef>
                <a:spcPct val="20000"/>
              </a:spcBef>
              <a:spcAft>
                <a:spcPts val="600"/>
              </a:spcAft>
            </a:pPr>
            <a:r>
              <a:rPr lang="en-US" sz="3200" b="1" dirty="0">
                <a:solidFill>
                  <a:srgbClr val="FFFF00"/>
                </a:solidFill>
                <a:latin typeface="Calibri" pitchFamily="34" charset="0"/>
              </a:rPr>
              <a:t>Marine Spatial Planning (MSP)</a:t>
            </a:r>
            <a:r>
              <a:rPr lang="en-US" sz="3200" dirty="0">
                <a:solidFill>
                  <a:srgbClr val="FFFF00"/>
                </a:solidFill>
                <a:latin typeface="Calibri" pitchFamily="34" charset="0"/>
              </a:rPr>
              <a:t> </a:t>
            </a:r>
            <a:r>
              <a:rPr lang="en-US" sz="3200" dirty="0">
                <a:latin typeface="Calibri" pitchFamily="34" charset="0"/>
              </a:rPr>
              <a:t>is a </a:t>
            </a:r>
            <a:r>
              <a:rPr lang="en-US" sz="3200" u="sng" dirty="0" smtClean="0">
                <a:latin typeface="Calibri" pitchFamily="34" charset="0"/>
              </a:rPr>
              <a:t>public process</a:t>
            </a:r>
            <a:r>
              <a:rPr lang="en-US" sz="3200" dirty="0" smtClean="0">
                <a:latin typeface="Calibri" pitchFamily="34" charset="0"/>
              </a:rPr>
              <a:t> of analyzing and allocating  the </a:t>
            </a:r>
            <a:r>
              <a:rPr lang="en-US" sz="3200" u="sng" dirty="0" smtClean="0">
                <a:latin typeface="Calibri" pitchFamily="34" charset="0"/>
              </a:rPr>
              <a:t>spatial and temporal</a:t>
            </a:r>
            <a:r>
              <a:rPr lang="en-US" sz="3200" dirty="0" smtClean="0">
                <a:latin typeface="Calibri" pitchFamily="34" charset="0"/>
              </a:rPr>
              <a:t> distribution of human activities in marine environments to achieve ecological</a:t>
            </a:r>
            <a:r>
              <a:rPr lang="en-US" sz="3200" dirty="0">
                <a:latin typeface="Calibri" pitchFamily="34" charset="0"/>
              </a:rPr>
              <a:t>,  economic, and </a:t>
            </a:r>
            <a:r>
              <a:rPr lang="en-US" sz="3200" dirty="0" smtClean="0">
                <a:latin typeface="Calibri" pitchFamily="34" charset="0"/>
              </a:rPr>
              <a:t>social objectives.</a:t>
            </a:r>
            <a:endParaRPr lang="en-US" sz="3200" dirty="0">
              <a:latin typeface="Calibri" pitchFamily="34" charset="0"/>
            </a:endParaRPr>
          </a:p>
          <a:p>
            <a:pPr fontAlgn="base">
              <a:lnSpc>
                <a:spcPct val="90000"/>
              </a:lnSpc>
              <a:spcBef>
                <a:spcPct val="20000"/>
              </a:spcBef>
              <a:spcAft>
                <a:spcPts val="600"/>
              </a:spcAft>
            </a:pPr>
            <a:endParaRPr lang="en-US" sz="2000" b="1" dirty="0">
              <a:solidFill>
                <a:srgbClr val="FFFFFF"/>
              </a:solidFill>
              <a:latin typeface="Calibri" pitchFamily="34" charset="0"/>
            </a:endParaRPr>
          </a:p>
          <a:p>
            <a:pPr marL="685800" lvl="1" indent="-342900" fontAlgn="base">
              <a:lnSpc>
                <a:spcPct val="90000"/>
              </a:lnSpc>
              <a:spcBef>
                <a:spcPct val="20000"/>
              </a:spcBef>
              <a:spcAft>
                <a:spcPct val="0"/>
              </a:spcAft>
              <a:buFontTx/>
              <a:buChar char="•"/>
            </a:pPr>
            <a:r>
              <a:rPr lang="en-US" sz="2800" dirty="0" smtClean="0">
                <a:solidFill>
                  <a:srgbClr val="FFFFFF"/>
                </a:solidFill>
                <a:latin typeface="Calibri" pitchFamily="34" charset="0"/>
              </a:rPr>
              <a:t>Coordinating decisions – </a:t>
            </a:r>
            <a:r>
              <a:rPr lang="en-US" sz="2800" dirty="0" smtClean="0">
                <a:solidFill>
                  <a:srgbClr val="FFFF00"/>
                </a:solidFill>
                <a:latin typeface="Calibri" pitchFamily="34" charset="0"/>
              </a:rPr>
              <a:t>NON-regulatory</a:t>
            </a:r>
          </a:p>
          <a:p>
            <a:pPr marL="685800" lvl="1" indent="-342900" fontAlgn="base">
              <a:lnSpc>
                <a:spcPct val="90000"/>
              </a:lnSpc>
              <a:spcBef>
                <a:spcPct val="20000"/>
              </a:spcBef>
              <a:spcAft>
                <a:spcPct val="0"/>
              </a:spcAft>
              <a:buFontTx/>
              <a:buChar char="•"/>
            </a:pPr>
            <a:r>
              <a:rPr lang="en-US" sz="2800" dirty="0" smtClean="0">
                <a:solidFill>
                  <a:srgbClr val="FFFFFF"/>
                </a:solidFill>
                <a:latin typeface="Calibri" pitchFamily="34" charset="0"/>
              </a:rPr>
              <a:t>Uses spatial data – often displayed as maps</a:t>
            </a:r>
          </a:p>
          <a:p>
            <a:pPr marL="685800" lvl="1" indent="-342900" fontAlgn="base">
              <a:lnSpc>
                <a:spcPct val="90000"/>
              </a:lnSpc>
              <a:spcBef>
                <a:spcPct val="20000"/>
              </a:spcBef>
              <a:spcAft>
                <a:spcPct val="0"/>
              </a:spcAft>
              <a:buFontTx/>
              <a:buChar char="•"/>
            </a:pPr>
            <a:r>
              <a:rPr lang="en-US" sz="2800" dirty="0" smtClean="0">
                <a:solidFill>
                  <a:srgbClr val="FFFFFF"/>
                </a:solidFill>
                <a:latin typeface="Calibri" pitchFamily="34" charset="0"/>
              </a:rPr>
              <a:t>Proactive</a:t>
            </a:r>
            <a:endParaRPr lang="en-US" sz="2800" dirty="0">
              <a:solidFill>
                <a:srgbClr val="FFFFFF"/>
              </a:solidFill>
              <a:latin typeface="Calibri" pitchFamily="34" charset="0"/>
            </a:endParaRPr>
          </a:p>
          <a:p>
            <a:pPr marL="685800" lvl="1" indent="-342900" fontAlgn="base">
              <a:lnSpc>
                <a:spcPct val="90000"/>
              </a:lnSpc>
              <a:spcBef>
                <a:spcPct val="20000"/>
              </a:spcBef>
              <a:spcAft>
                <a:spcPct val="0"/>
              </a:spcAft>
              <a:buFontTx/>
              <a:buChar char="•"/>
            </a:pPr>
            <a:r>
              <a:rPr lang="en-US" sz="2800" dirty="0" smtClean="0">
                <a:solidFill>
                  <a:srgbClr val="FFFFFF"/>
                </a:solidFill>
                <a:latin typeface="Calibri" pitchFamily="34" charset="0"/>
              </a:rPr>
              <a:t>Multi-use</a:t>
            </a:r>
            <a:endParaRPr lang="en-US" sz="2800" dirty="0">
              <a:solidFill>
                <a:srgbClr val="FFFFFF"/>
              </a:solidFill>
              <a:latin typeface="Calibri" pitchFamily="34" charset="0"/>
            </a:endParaRPr>
          </a:p>
        </p:txBody>
      </p:sp>
      <p:sp>
        <p:nvSpPr>
          <p:cNvPr id="2" name="TextBox 1"/>
          <p:cNvSpPr txBox="1"/>
          <p:nvPr/>
        </p:nvSpPr>
        <p:spPr>
          <a:xfrm>
            <a:off x="2667000" y="572869"/>
            <a:ext cx="4400965" cy="646331"/>
          </a:xfrm>
          <a:prstGeom prst="rect">
            <a:avLst/>
          </a:prstGeom>
          <a:noFill/>
        </p:spPr>
        <p:txBody>
          <a:bodyPr wrap="none" rtlCol="0">
            <a:spAutoFit/>
          </a:bodyPr>
          <a:lstStyle/>
          <a:p>
            <a:r>
              <a:rPr lang="en-US" sz="3600" dirty="0" smtClean="0">
                <a:solidFill>
                  <a:schemeClr val="bg1"/>
                </a:solidFill>
              </a:rPr>
              <a:t>State Law Definition</a:t>
            </a:r>
            <a:endParaRPr lang="en-US" sz="3600" dirty="0">
              <a:solidFill>
                <a:schemeClr val="bg1"/>
              </a:solidFill>
            </a:endParaRPr>
          </a:p>
        </p:txBody>
      </p:sp>
    </p:spTree>
    <p:extLst>
      <p:ext uri="{BB962C8B-B14F-4D97-AF65-F5344CB8AC3E}">
        <p14:creationId xmlns:p14="http://schemas.microsoft.com/office/powerpoint/2010/main" val="495389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t>State Law: Required plan elements</a:t>
            </a:r>
            <a:endParaRPr lang="en-US" sz="4000" b="1" dirty="0"/>
          </a:p>
        </p:txBody>
      </p:sp>
      <p:sp>
        <p:nvSpPr>
          <p:cNvPr id="3" name="Content Placeholder 2"/>
          <p:cNvSpPr>
            <a:spLocks noGrp="1"/>
          </p:cNvSpPr>
          <p:nvPr>
            <p:ph idx="1"/>
          </p:nvPr>
        </p:nvSpPr>
        <p:spPr/>
        <p:txBody>
          <a:bodyPr>
            <a:normAutofit/>
          </a:bodyPr>
          <a:lstStyle/>
          <a:p>
            <a:pPr algn="l">
              <a:buFont typeface="Arial" pitchFamily="34" charset="0"/>
              <a:buChar char="•"/>
            </a:pPr>
            <a:r>
              <a:rPr lang="en-US" sz="2800" b="0" dirty="0" smtClean="0"/>
              <a:t>Ecosystem assessment and indicators</a:t>
            </a:r>
          </a:p>
          <a:p>
            <a:pPr algn="l">
              <a:buFont typeface="Arial" pitchFamily="34" charset="0"/>
              <a:buChar char="•"/>
            </a:pPr>
            <a:r>
              <a:rPr lang="en-US" sz="2800" b="0" dirty="0" smtClean="0"/>
              <a:t>Management measures</a:t>
            </a:r>
          </a:p>
          <a:p>
            <a:pPr algn="l">
              <a:buFont typeface="Arial" pitchFamily="34" charset="0"/>
              <a:buChar char="•"/>
            </a:pPr>
            <a:r>
              <a:rPr lang="en-US" sz="2800" b="0" dirty="0" smtClean="0"/>
              <a:t>Series of maps</a:t>
            </a:r>
          </a:p>
          <a:p>
            <a:pPr algn="l">
              <a:buFont typeface="Arial" pitchFamily="34" charset="0"/>
              <a:buChar char="•"/>
            </a:pPr>
            <a:r>
              <a:rPr lang="en-US" sz="2800" b="0" dirty="0" smtClean="0"/>
              <a:t>State recommendations for federal waters</a:t>
            </a:r>
          </a:p>
          <a:p>
            <a:pPr algn="l">
              <a:buFont typeface="Arial" pitchFamily="34" charset="0"/>
              <a:buChar char="•"/>
            </a:pPr>
            <a:r>
              <a:rPr lang="en-US" sz="2800" b="0" dirty="0" smtClean="0"/>
              <a:t>Implementation plan</a:t>
            </a:r>
          </a:p>
          <a:p>
            <a:pPr algn="l">
              <a:buFont typeface="Arial" pitchFamily="34" charset="0"/>
              <a:buChar char="•"/>
            </a:pPr>
            <a:r>
              <a:rPr lang="en-US" sz="2800" b="0" dirty="0" smtClean="0"/>
              <a:t>Framework for renewable energy</a:t>
            </a:r>
            <a:endParaRPr lang="en-US" sz="2800" b="0" dirty="0"/>
          </a:p>
        </p:txBody>
      </p:sp>
    </p:spTree>
    <p:extLst>
      <p:ext uri="{BB962C8B-B14F-4D97-AF65-F5344CB8AC3E}">
        <p14:creationId xmlns:p14="http://schemas.microsoft.com/office/powerpoint/2010/main" val="944891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t>Core principles: content and process</a:t>
            </a:r>
            <a:endParaRPr lang="en-US" sz="4000" b="1" dirty="0"/>
          </a:p>
        </p:txBody>
      </p:sp>
      <p:pic>
        <p:nvPicPr>
          <p:cNvPr id="3074" name="Picture 2" descr="C:\DATA\My Documents\My Pictures\photos\OPWG_katie_lassiter\DSC06215.JPG"/>
          <p:cNvPicPr>
            <a:picLocks noChangeAspect="1" noChangeArrowheads="1"/>
          </p:cNvPicPr>
          <p:nvPr/>
        </p:nvPicPr>
        <p:blipFill>
          <a:blip r:embed="rId3" cstate="print"/>
          <a:srcRect l="18889" r="10000"/>
          <a:stretch>
            <a:fillRect/>
          </a:stretch>
        </p:blipFill>
        <p:spPr bwMode="auto">
          <a:xfrm>
            <a:off x="533400" y="1447800"/>
            <a:ext cx="1178560" cy="2209800"/>
          </a:xfrm>
          <a:prstGeom prst="rect">
            <a:avLst/>
          </a:prstGeom>
          <a:noFill/>
        </p:spPr>
      </p:pic>
      <p:sp>
        <p:nvSpPr>
          <p:cNvPr id="5" name="TextBox 4"/>
          <p:cNvSpPr txBox="1"/>
          <p:nvPr/>
        </p:nvSpPr>
        <p:spPr>
          <a:xfrm>
            <a:off x="457200" y="3657600"/>
            <a:ext cx="1295400" cy="523220"/>
          </a:xfrm>
          <a:prstGeom prst="rect">
            <a:avLst/>
          </a:prstGeom>
          <a:noFill/>
        </p:spPr>
        <p:txBody>
          <a:bodyPr wrap="square" rtlCol="0">
            <a:spAutoFit/>
          </a:bodyPr>
          <a:lstStyle/>
          <a:p>
            <a:pPr algn="ctr"/>
            <a:r>
              <a:rPr lang="en-US" sz="1400" dirty="0" smtClean="0">
                <a:solidFill>
                  <a:schemeClr val="bg1"/>
                </a:solidFill>
              </a:rPr>
              <a:t>Photo: </a:t>
            </a:r>
          </a:p>
          <a:p>
            <a:pPr algn="ctr"/>
            <a:r>
              <a:rPr lang="en-US" sz="1400" dirty="0" smtClean="0">
                <a:solidFill>
                  <a:schemeClr val="bg1"/>
                </a:solidFill>
              </a:rPr>
              <a:t>Katie Lassiter</a:t>
            </a:r>
            <a:endParaRPr lang="en-US" sz="1400" dirty="0">
              <a:solidFill>
                <a:schemeClr val="bg1"/>
              </a:solidFill>
            </a:endParaRPr>
          </a:p>
        </p:txBody>
      </p:sp>
      <p:pic>
        <p:nvPicPr>
          <p:cNvPr id="6" name="Picture 5" descr="pile of crabs.jpg"/>
          <p:cNvPicPr>
            <a:picLocks noChangeAspect="1"/>
          </p:cNvPicPr>
          <p:nvPr/>
        </p:nvPicPr>
        <p:blipFill>
          <a:blip r:embed="rId4" cstate="print"/>
          <a:stretch>
            <a:fillRect/>
          </a:stretch>
        </p:blipFill>
        <p:spPr>
          <a:xfrm>
            <a:off x="2514600" y="1447800"/>
            <a:ext cx="1600200" cy="1200150"/>
          </a:xfrm>
          <a:prstGeom prst="rect">
            <a:avLst/>
          </a:prstGeom>
          <a:ln>
            <a:noFill/>
          </a:ln>
        </p:spPr>
      </p:pic>
      <p:pic>
        <p:nvPicPr>
          <p:cNvPr id="3075" name="Picture 3" descr="C:\DATA\My Documents\My Pictures\photos\coast\Ilwaco_marina_JHennessey.jpg"/>
          <p:cNvPicPr>
            <a:picLocks noChangeAspect="1" noChangeArrowheads="1"/>
          </p:cNvPicPr>
          <p:nvPr/>
        </p:nvPicPr>
        <p:blipFill>
          <a:blip r:embed="rId5" cstate="print"/>
          <a:srcRect/>
          <a:stretch>
            <a:fillRect/>
          </a:stretch>
        </p:blipFill>
        <p:spPr bwMode="auto">
          <a:xfrm>
            <a:off x="609600" y="4724400"/>
            <a:ext cx="2032000" cy="1524000"/>
          </a:xfrm>
          <a:prstGeom prst="rect">
            <a:avLst/>
          </a:prstGeom>
          <a:noFill/>
        </p:spPr>
      </p:pic>
      <p:pic>
        <p:nvPicPr>
          <p:cNvPr id="3076" name="Picture 4" descr="C:\DATA\My Documents\My Pictures\photos\coast\wave_win.jpg"/>
          <p:cNvPicPr>
            <a:picLocks noChangeAspect="1" noChangeArrowheads="1"/>
          </p:cNvPicPr>
          <p:nvPr/>
        </p:nvPicPr>
        <p:blipFill>
          <a:blip r:embed="rId6" cstate="print"/>
          <a:srcRect/>
          <a:stretch>
            <a:fillRect/>
          </a:stretch>
        </p:blipFill>
        <p:spPr bwMode="auto">
          <a:xfrm>
            <a:off x="7467600" y="3810000"/>
            <a:ext cx="1296538" cy="1828800"/>
          </a:xfrm>
          <a:prstGeom prst="rect">
            <a:avLst/>
          </a:prstGeom>
          <a:noFill/>
        </p:spPr>
      </p:pic>
      <p:pic>
        <p:nvPicPr>
          <p:cNvPr id="10" name="Picture 3" descr="Bol Parade">
            <a:hlinkClick r:id="rId7"/>
          </p:cNvPr>
          <p:cNvPicPr>
            <a:picLocks noChangeAspect="1" noChangeArrowheads="1"/>
          </p:cNvPicPr>
          <p:nvPr/>
        </p:nvPicPr>
        <p:blipFill>
          <a:blip r:embed="rId8" cstate="print"/>
          <a:srcRect/>
          <a:stretch>
            <a:fillRect/>
          </a:stretch>
        </p:blipFill>
        <p:spPr bwMode="auto">
          <a:xfrm>
            <a:off x="2133600" y="2895600"/>
            <a:ext cx="4343400" cy="1486864"/>
          </a:xfrm>
          <a:prstGeom prst="rect">
            <a:avLst/>
          </a:prstGeom>
          <a:noFill/>
          <a:ln w="25400">
            <a:noFill/>
            <a:miter lim="800000"/>
            <a:headEnd/>
            <a:tailEnd/>
          </a:ln>
        </p:spPr>
      </p:pic>
      <p:pic>
        <p:nvPicPr>
          <p:cNvPr id="3077" name="Picture 5" descr="C:\DATA\My Documents\My Pictures\photos\OPWG_katie_lassiter\Forks2.JPG"/>
          <p:cNvPicPr>
            <a:picLocks noChangeAspect="1" noChangeArrowheads="1"/>
          </p:cNvPicPr>
          <p:nvPr/>
        </p:nvPicPr>
        <p:blipFill>
          <a:blip r:embed="rId9" cstate="print"/>
          <a:srcRect/>
          <a:stretch>
            <a:fillRect/>
          </a:stretch>
        </p:blipFill>
        <p:spPr bwMode="auto">
          <a:xfrm>
            <a:off x="6705600" y="1524000"/>
            <a:ext cx="1930400" cy="1447800"/>
          </a:xfrm>
          <a:prstGeom prst="rect">
            <a:avLst/>
          </a:prstGeom>
          <a:noFill/>
        </p:spPr>
      </p:pic>
      <p:pic>
        <p:nvPicPr>
          <p:cNvPr id="3078" name="Picture 6" descr="C:\DATA\My Documents\My Pictures\aqr_land_lease_oyster.jpg"/>
          <p:cNvPicPr>
            <a:picLocks noChangeAspect="1" noChangeArrowheads="1"/>
          </p:cNvPicPr>
          <p:nvPr/>
        </p:nvPicPr>
        <p:blipFill>
          <a:blip r:embed="rId10" cstate="print"/>
          <a:srcRect/>
          <a:stretch>
            <a:fillRect/>
          </a:stretch>
        </p:blipFill>
        <p:spPr bwMode="auto">
          <a:xfrm>
            <a:off x="3276600" y="4724400"/>
            <a:ext cx="1447800" cy="1447800"/>
          </a:xfrm>
          <a:prstGeom prst="rect">
            <a:avLst/>
          </a:prstGeom>
          <a:noFill/>
        </p:spPr>
      </p:pic>
      <p:pic>
        <p:nvPicPr>
          <p:cNvPr id="13" name="Picture 12" descr="CSMP_home_banner.jpg"/>
          <p:cNvPicPr>
            <a:picLocks noChangeAspect="1"/>
          </p:cNvPicPr>
          <p:nvPr/>
        </p:nvPicPr>
        <p:blipFill>
          <a:blip r:embed="rId11" cstate="print"/>
          <a:srcRect l="50268" r="2156"/>
          <a:stretch>
            <a:fillRect/>
          </a:stretch>
        </p:blipFill>
        <p:spPr>
          <a:xfrm>
            <a:off x="4567161" y="1371600"/>
            <a:ext cx="1681239" cy="1295400"/>
          </a:xfrm>
          <a:prstGeom prst="rect">
            <a:avLst/>
          </a:prstGeom>
        </p:spPr>
      </p:pic>
      <p:pic>
        <p:nvPicPr>
          <p:cNvPr id="14" name="Picture 4" descr="salmon5"/>
          <p:cNvPicPr>
            <a:picLocks noChangeAspect="1" noChangeArrowheads="1"/>
          </p:cNvPicPr>
          <p:nvPr/>
        </p:nvPicPr>
        <p:blipFill>
          <a:blip r:embed="rId12" cstate="print"/>
          <a:srcRect/>
          <a:stretch>
            <a:fillRect/>
          </a:stretch>
        </p:blipFill>
        <p:spPr bwMode="auto">
          <a:xfrm>
            <a:off x="5257800" y="4800600"/>
            <a:ext cx="1871858" cy="1219200"/>
          </a:xfrm>
          <a:prstGeom prst="rect">
            <a:avLst/>
          </a:prstGeom>
          <a:noFill/>
          <a:ln w="28575">
            <a:noFill/>
            <a:miter lim="800000"/>
            <a:headEnd/>
            <a:tailEnd/>
          </a:ln>
        </p:spPr>
      </p:pic>
      <p:sp>
        <p:nvSpPr>
          <p:cNvPr id="15" name="TextBox 14"/>
          <p:cNvSpPr txBox="1"/>
          <p:nvPr/>
        </p:nvSpPr>
        <p:spPr>
          <a:xfrm>
            <a:off x="6629400" y="3048000"/>
            <a:ext cx="2209800" cy="307777"/>
          </a:xfrm>
          <a:prstGeom prst="rect">
            <a:avLst/>
          </a:prstGeom>
          <a:noFill/>
        </p:spPr>
        <p:txBody>
          <a:bodyPr wrap="square" rtlCol="0">
            <a:spAutoFit/>
          </a:bodyPr>
          <a:lstStyle/>
          <a:p>
            <a:pPr algn="ctr"/>
            <a:r>
              <a:rPr lang="en-US" sz="1400" dirty="0" smtClean="0">
                <a:solidFill>
                  <a:schemeClr val="bg1"/>
                </a:solidFill>
              </a:rPr>
              <a:t>Photo: Katie Lassiter</a:t>
            </a:r>
            <a:endParaRPr lang="en-US" sz="1400" dirty="0">
              <a:solidFill>
                <a:schemeClr val="bg1"/>
              </a:solidFill>
            </a:endParaRPr>
          </a:p>
        </p:txBody>
      </p:sp>
    </p:spTree>
    <p:extLst>
      <p:ext uri="{BB962C8B-B14F-4D97-AF65-F5344CB8AC3E}">
        <p14:creationId xmlns:p14="http://schemas.microsoft.com/office/powerpoint/2010/main" val="3077930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Planning is a Public Process</a:t>
            </a:r>
            <a:endParaRPr lang="en-US" sz="4000" b="1" dirty="0"/>
          </a:p>
        </p:txBody>
      </p:sp>
      <p:graphicFrame>
        <p:nvGraphicFramePr>
          <p:cNvPr id="5" name="Content Placeholder 4"/>
          <p:cNvGraphicFramePr>
            <a:graphicFrameLocks noGrp="1"/>
          </p:cNvGraphicFramePr>
          <p:nvPr>
            <p:ph idx="1"/>
          </p:nvPr>
        </p:nvGraphicFramePr>
        <p:xfrm>
          <a:off x="609600" y="1447800"/>
          <a:ext cx="5562600" cy="4152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26" name="AutoShape 2"/>
          <p:cNvSpPr>
            <a:spLocks/>
          </p:cNvSpPr>
          <p:nvPr/>
        </p:nvSpPr>
        <p:spPr bwMode="auto">
          <a:xfrm>
            <a:off x="5791200" y="1752600"/>
            <a:ext cx="590550" cy="3857625"/>
          </a:xfrm>
          <a:prstGeom prst="rightBrace">
            <a:avLst>
              <a:gd name="adj1" fmla="val 54435"/>
              <a:gd name="adj2" fmla="val 50000"/>
            </a:avLst>
          </a:prstGeom>
          <a:no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7" name="AutoShape 3"/>
          <p:cNvSpPr>
            <a:spLocks noChangeArrowheads="1"/>
          </p:cNvSpPr>
          <p:nvPr/>
        </p:nvSpPr>
        <p:spPr bwMode="auto">
          <a:xfrm>
            <a:off x="5791200" y="2667000"/>
            <a:ext cx="976313" cy="361950"/>
          </a:xfrm>
          <a:prstGeom prst="rightArrow">
            <a:avLst>
              <a:gd name="adj1" fmla="val 50000"/>
              <a:gd name="adj2" fmla="val 67434"/>
            </a:avLst>
          </a:prstGeom>
          <a:solidFill>
            <a:srgbClr val="000000"/>
          </a:solidFill>
          <a:ln w="38100">
            <a:solidFill>
              <a:srgbClr val="F2F2F2"/>
            </a:solid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028" name="AutoShape 4"/>
          <p:cNvSpPr>
            <a:spLocks noChangeArrowheads="1"/>
          </p:cNvSpPr>
          <p:nvPr/>
        </p:nvSpPr>
        <p:spPr bwMode="auto">
          <a:xfrm rot="10800000">
            <a:off x="5715000" y="4495800"/>
            <a:ext cx="976313" cy="361950"/>
          </a:xfrm>
          <a:prstGeom prst="rightArrow">
            <a:avLst>
              <a:gd name="adj1" fmla="val 50000"/>
              <a:gd name="adj2" fmla="val 67434"/>
            </a:avLst>
          </a:prstGeom>
          <a:solidFill>
            <a:srgbClr val="000000"/>
          </a:solidFill>
          <a:ln w="38100">
            <a:solidFill>
              <a:srgbClr val="F2F2F2"/>
            </a:solid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029" name="Oval 5"/>
          <p:cNvSpPr>
            <a:spLocks noChangeArrowheads="1"/>
          </p:cNvSpPr>
          <p:nvPr/>
        </p:nvSpPr>
        <p:spPr bwMode="auto">
          <a:xfrm>
            <a:off x="6515100" y="3200400"/>
            <a:ext cx="1257300" cy="1143000"/>
          </a:xfrm>
          <a:prstGeom prst="ellipse">
            <a:avLst/>
          </a:prstGeom>
          <a:solidFill>
            <a:srgbClr val="F79646"/>
          </a:solidFill>
          <a:ln w="38100">
            <a:solidFill>
              <a:srgbClr val="F2F2F2"/>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Scientific</a:t>
            </a:r>
            <a:r>
              <a:rPr kumimoji="0" lang="en-US" sz="1400" b="1" i="0" u="none" strike="noStrike" cap="none" normalizeH="0" dirty="0" smtClean="0">
                <a:ln>
                  <a:noFill/>
                </a:ln>
                <a:solidFill>
                  <a:schemeClr val="tx1"/>
                </a:solidFill>
                <a:effectLst/>
                <a:latin typeface="Calibri" pitchFamily="34" charset="0"/>
                <a:cs typeface="Arial" pitchFamily="34" charset="0"/>
              </a:rPr>
              <a:t> Expertise</a:t>
            </a:r>
            <a:r>
              <a:rPr kumimoji="0" lang="en-US" sz="1400" b="1" i="0" u="none" strike="noStrike" cap="none" normalizeH="0" baseline="0" dirty="0" smtClean="0">
                <a:ln>
                  <a:noFill/>
                </a:ln>
                <a:solidFill>
                  <a:schemeClr val="tx1"/>
                </a:solidFill>
                <a:effectLst/>
                <a:latin typeface="Calibri" pitchFamily="34" charset="0"/>
                <a:cs typeface="Arial" pitchFamily="34" charset="0"/>
              </a:rPr>
              <a:t> </a:t>
            </a:r>
          </a:p>
        </p:txBody>
      </p:sp>
      <p:sp>
        <p:nvSpPr>
          <p:cNvPr id="12" name="Oval 5"/>
          <p:cNvSpPr>
            <a:spLocks noChangeArrowheads="1"/>
          </p:cNvSpPr>
          <p:nvPr/>
        </p:nvSpPr>
        <p:spPr bwMode="auto">
          <a:xfrm>
            <a:off x="7848600" y="3200400"/>
            <a:ext cx="1295400" cy="1143000"/>
          </a:xfrm>
          <a:prstGeom prst="ellipse">
            <a:avLst/>
          </a:prstGeom>
          <a:solidFill>
            <a:schemeClr val="bg2"/>
          </a:solidFill>
          <a:ln w="38100">
            <a:solidFill>
              <a:srgbClr val="F2F2F2"/>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sz="1400" b="1" dirty="0" smtClean="0">
                <a:latin typeface="Calibri" pitchFamily="34" charset="0"/>
                <a:cs typeface="Arial" pitchFamily="34" charset="0"/>
              </a:rPr>
              <a:t>G</a:t>
            </a:r>
            <a:r>
              <a:rPr kumimoji="0" lang="en-US" sz="1400" b="1" i="0" u="none" strike="noStrike" cap="none" normalizeH="0" baseline="0" dirty="0" smtClean="0">
                <a:ln>
                  <a:noFill/>
                </a:ln>
                <a:solidFill>
                  <a:schemeClr val="tx1"/>
                </a:solidFill>
                <a:effectLst/>
                <a:latin typeface="Calibri" pitchFamily="34" charset="0"/>
                <a:cs typeface="Arial" pitchFamily="34" charset="0"/>
              </a:rPr>
              <a:t>eneral</a:t>
            </a:r>
            <a:r>
              <a:rPr kumimoji="0" lang="en-US" sz="1400" b="1" i="0" u="none" strike="noStrike" cap="none" normalizeH="0" dirty="0" smtClean="0">
                <a:ln>
                  <a:noFill/>
                </a:ln>
                <a:solidFill>
                  <a:schemeClr val="tx1"/>
                </a:solidFill>
                <a:effectLst/>
                <a:latin typeface="Calibri" pitchFamily="34" charset="0"/>
                <a:cs typeface="Arial" pitchFamily="34" charset="0"/>
              </a:rPr>
              <a:t> Public</a:t>
            </a:r>
            <a:endParaRPr kumimoji="0" lang="en-US" sz="1400" b="1" i="0" u="none" strike="noStrike" cap="none" normalizeH="0" baseline="0" dirty="0" smtClean="0">
              <a:ln>
                <a:noFill/>
              </a:ln>
              <a:solidFill>
                <a:schemeClr val="tx1"/>
              </a:solidFill>
              <a:effectLst/>
              <a:latin typeface="Calibri" pitchFamily="34" charset="0"/>
              <a:cs typeface="Arial" pitchFamily="34" charset="0"/>
            </a:endParaRPr>
          </a:p>
        </p:txBody>
      </p:sp>
    </p:spTree>
    <p:extLst>
      <p:ext uri="{BB962C8B-B14F-4D97-AF65-F5344CB8AC3E}">
        <p14:creationId xmlns:p14="http://schemas.microsoft.com/office/powerpoint/2010/main" val="1119720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What happens with the final plan?</a:t>
            </a:r>
            <a:endParaRPr lang="en-US" b="1" dirty="0"/>
          </a:p>
        </p:txBody>
      </p:sp>
      <p:sp>
        <p:nvSpPr>
          <p:cNvPr id="3" name="Content Placeholder 2"/>
          <p:cNvSpPr>
            <a:spLocks noGrp="1"/>
          </p:cNvSpPr>
          <p:nvPr>
            <p:ph idx="1"/>
          </p:nvPr>
        </p:nvSpPr>
        <p:spPr/>
        <p:txBody>
          <a:bodyPr>
            <a:normAutofit fontScale="92500" lnSpcReduction="10000"/>
          </a:bodyPr>
          <a:lstStyle/>
          <a:p>
            <a:pPr algn="l">
              <a:buFont typeface="Arial" pitchFamily="34" charset="0"/>
              <a:buChar char="•"/>
            </a:pPr>
            <a:r>
              <a:rPr lang="en-US" sz="3200" b="0" dirty="0" smtClean="0"/>
              <a:t>Ecology submits to NOAA to be approved as part of state’s federally-approved coastal zone management program.</a:t>
            </a:r>
          </a:p>
          <a:p>
            <a:pPr algn="l">
              <a:buFont typeface="Arial" pitchFamily="34" charset="0"/>
              <a:buChar char="•"/>
            </a:pPr>
            <a:r>
              <a:rPr lang="en-US" sz="3200" b="0" dirty="0" smtClean="0"/>
              <a:t>Improves application of Washington’s coastal program’s “enforceable policies” related to federal activities.</a:t>
            </a:r>
          </a:p>
          <a:p>
            <a:pPr algn="l">
              <a:buFont typeface="Arial" pitchFamily="34" charset="0"/>
              <a:buChar char="•"/>
            </a:pPr>
            <a:r>
              <a:rPr lang="en-US" sz="3200" b="0" dirty="0" smtClean="0"/>
              <a:t>Other jurisdictions can use plan to inform their decisions.</a:t>
            </a:r>
          </a:p>
          <a:p>
            <a:pPr algn="l"/>
            <a:endParaRPr lang="en-US" b="0" dirty="0" smtClean="0"/>
          </a:p>
          <a:p>
            <a:pPr algn="l">
              <a:buFont typeface="Arial" pitchFamily="34" charset="0"/>
              <a:buChar char="•"/>
            </a:pPr>
            <a:endParaRPr lang="en-US" b="0" dirty="0"/>
          </a:p>
        </p:txBody>
      </p:sp>
    </p:spTree>
    <p:extLst>
      <p:ext uri="{BB962C8B-B14F-4D97-AF65-F5344CB8AC3E}">
        <p14:creationId xmlns:p14="http://schemas.microsoft.com/office/powerpoint/2010/main" val="1526646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itchFamily="34" charset="0"/>
              </a:rPr>
              <a:t>What’s the relationship between MSP and local Shoreline Programs?</a:t>
            </a:r>
            <a:endParaRPr lang="en-US" b="1" dirty="0">
              <a:latin typeface="Calibri" pitchFamily="34" charset="0"/>
            </a:endParaRPr>
          </a:p>
        </p:txBody>
      </p:sp>
      <p:sp>
        <p:nvSpPr>
          <p:cNvPr id="4" name="Text Placeholder 3"/>
          <p:cNvSpPr>
            <a:spLocks noGrp="1"/>
          </p:cNvSpPr>
          <p:nvPr>
            <p:ph type="body" idx="1"/>
          </p:nvPr>
        </p:nvSpPr>
        <p:spPr/>
        <p:txBody>
          <a:bodyPr/>
          <a:lstStyle/>
          <a:p>
            <a:r>
              <a:rPr lang="en-US" dirty="0" smtClean="0"/>
              <a:t>MSP for SMP</a:t>
            </a:r>
            <a:endParaRPr lang="en-US" dirty="0"/>
          </a:p>
        </p:txBody>
      </p:sp>
      <p:sp>
        <p:nvSpPr>
          <p:cNvPr id="3" name="Content Placeholder 2"/>
          <p:cNvSpPr>
            <a:spLocks noGrp="1"/>
          </p:cNvSpPr>
          <p:nvPr>
            <p:ph sz="half" idx="2"/>
          </p:nvPr>
        </p:nvSpPr>
        <p:spPr/>
        <p:txBody>
          <a:bodyPr>
            <a:normAutofit fontScale="92500" lnSpcReduction="10000"/>
          </a:bodyPr>
          <a:lstStyle/>
          <a:p>
            <a:pPr algn="l">
              <a:buFont typeface="Arial" pitchFamily="34" charset="0"/>
              <a:buChar char="•"/>
            </a:pPr>
            <a:r>
              <a:rPr lang="en-US" sz="2600" b="0" dirty="0" smtClean="0"/>
              <a:t>Source of information and analysis on marine resources and uses.</a:t>
            </a:r>
            <a:endParaRPr lang="en-US" b="0" dirty="0" smtClean="0"/>
          </a:p>
          <a:p>
            <a:pPr algn="l">
              <a:buFont typeface="Arial" pitchFamily="34" charset="0"/>
              <a:buChar char="•"/>
            </a:pPr>
            <a:r>
              <a:rPr lang="en-US" sz="2400" b="0" dirty="0" smtClean="0"/>
              <a:t>Helps satisfy and meet ocean management criteria for coastal jurisdictions.</a:t>
            </a:r>
          </a:p>
          <a:p>
            <a:pPr algn="l">
              <a:buFont typeface="Arial" pitchFamily="34" charset="0"/>
              <a:buChar char="•"/>
            </a:pPr>
            <a:r>
              <a:rPr lang="en-US" sz="2400" b="0" dirty="0" smtClean="0"/>
              <a:t>Source of policy recommendations.</a:t>
            </a:r>
            <a:endParaRPr lang="en-US" sz="2400" b="0" dirty="0"/>
          </a:p>
        </p:txBody>
      </p:sp>
      <p:sp>
        <p:nvSpPr>
          <p:cNvPr id="5" name="Text Placeholder 4"/>
          <p:cNvSpPr>
            <a:spLocks noGrp="1"/>
          </p:cNvSpPr>
          <p:nvPr>
            <p:ph type="body" sz="quarter" idx="3"/>
          </p:nvPr>
        </p:nvSpPr>
        <p:spPr/>
        <p:txBody>
          <a:bodyPr/>
          <a:lstStyle/>
          <a:p>
            <a:r>
              <a:rPr lang="en-US" dirty="0" smtClean="0"/>
              <a:t>SMP for MSP</a:t>
            </a:r>
            <a:endParaRPr lang="en-US" dirty="0"/>
          </a:p>
        </p:txBody>
      </p:sp>
      <p:sp>
        <p:nvSpPr>
          <p:cNvPr id="6" name="Content Placeholder 5"/>
          <p:cNvSpPr>
            <a:spLocks noGrp="1"/>
          </p:cNvSpPr>
          <p:nvPr>
            <p:ph sz="quarter" idx="4"/>
          </p:nvPr>
        </p:nvSpPr>
        <p:spPr/>
        <p:txBody>
          <a:bodyPr>
            <a:normAutofit/>
          </a:bodyPr>
          <a:lstStyle/>
          <a:p>
            <a:pPr algn="l">
              <a:buFont typeface="Arial" pitchFamily="34" charset="0"/>
              <a:buChar char="•"/>
            </a:pPr>
            <a:r>
              <a:rPr lang="en-US" sz="2400" b="0" dirty="0" smtClean="0"/>
              <a:t>An implementation mechanism for MSP.</a:t>
            </a:r>
          </a:p>
          <a:p>
            <a:pPr algn="l">
              <a:buFont typeface="Arial" pitchFamily="34" charset="0"/>
              <a:buChar char="•"/>
            </a:pPr>
            <a:r>
              <a:rPr lang="en-US" sz="2400" b="0" dirty="0" smtClean="0"/>
              <a:t>Source of local knowledge, interests and information for MSP.</a:t>
            </a:r>
          </a:p>
          <a:p>
            <a:pPr algn="l">
              <a:buFont typeface="Arial" pitchFamily="34" charset="0"/>
              <a:buChar char="•"/>
            </a:pPr>
            <a:r>
              <a:rPr lang="en-US" sz="2400" b="0" dirty="0" smtClean="0"/>
              <a:t>Improve federal consistency decisions.</a:t>
            </a:r>
          </a:p>
          <a:p>
            <a:pPr algn="l">
              <a:buFont typeface="Arial" pitchFamily="34" charset="0"/>
              <a:buChar char="•"/>
            </a:pPr>
            <a:endParaRPr lang="en-US" b="0" dirty="0" smtClean="0"/>
          </a:p>
        </p:txBody>
      </p:sp>
    </p:spTree>
    <p:extLst>
      <p:ext uri="{BB962C8B-B14F-4D97-AF65-F5344CB8AC3E}">
        <p14:creationId xmlns:p14="http://schemas.microsoft.com/office/powerpoint/2010/main" val="2684588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276116"/>
            <a:ext cx="7583487" cy="814538"/>
          </a:xfrm>
        </p:spPr>
        <p:txBody>
          <a:bodyPr/>
          <a:lstStyle/>
          <a:p>
            <a:pPr algn="ctr"/>
            <a:r>
              <a:rPr lang="en-US" sz="3200" b="1" dirty="0" smtClean="0"/>
              <a:t>Draft Process Timeline</a:t>
            </a:r>
            <a:endParaRPr lang="en-US" sz="3200" b="1" dirty="0"/>
          </a:p>
        </p:txBody>
      </p:sp>
      <p:graphicFrame>
        <p:nvGraphicFramePr>
          <p:cNvPr id="4" name="Content Placeholder 3"/>
          <p:cNvGraphicFramePr>
            <a:graphicFrameLocks noGrp="1"/>
          </p:cNvGraphicFramePr>
          <p:nvPr>
            <p:ph idx="1"/>
          </p:nvPr>
        </p:nvGraphicFramePr>
        <p:xfrm>
          <a:off x="457200" y="1447800"/>
          <a:ext cx="8458203" cy="4514342"/>
        </p:xfrm>
        <a:graphic>
          <a:graphicData uri="http://schemas.openxmlformats.org/drawingml/2006/table">
            <a:tbl>
              <a:tblPr/>
              <a:tblGrid>
                <a:gridCol w="650373"/>
                <a:gridCol w="650373"/>
                <a:gridCol w="650932"/>
                <a:gridCol w="650373"/>
                <a:gridCol w="650932"/>
                <a:gridCol w="650373"/>
                <a:gridCol w="650932"/>
                <a:gridCol w="650373"/>
                <a:gridCol w="650932"/>
                <a:gridCol w="650373"/>
                <a:gridCol w="650932"/>
                <a:gridCol w="650373"/>
                <a:gridCol w="650932"/>
              </a:tblGrid>
              <a:tr h="702167">
                <a:tc gridSpan="5">
                  <a:txBody>
                    <a:bodyPr/>
                    <a:lstStyle/>
                    <a:p>
                      <a:pPr marL="0" marR="0" algn="ctr">
                        <a:lnSpc>
                          <a:spcPct val="115000"/>
                        </a:lnSpc>
                        <a:spcBef>
                          <a:spcPts val="0"/>
                        </a:spcBef>
                        <a:spcAft>
                          <a:spcPts val="0"/>
                        </a:spcAft>
                      </a:pPr>
                      <a:r>
                        <a:rPr lang="en-US" sz="1800" dirty="0">
                          <a:latin typeface="Calibri"/>
                          <a:ea typeface="Calibri"/>
                          <a:cs typeface="Times New Roman"/>
                        </a:rPr>
                        <a:t>Stage 1: Pre- Planning Process</a:t>
                      </a:r>
                    </a:p>
                  </a:txBody>
                  <a:tcPr marL="44523" marR="44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800" dirty="0">
                          <a:latin typeface="Calibri"/>
                          <a:ea typeface="Calibri"/>
                          <a:cs typeface="Times New Roman"/>
                        </a:rPr>
                        <a:t>Stage 2: Understanding Impacts</a:t>
                      </a:r>
                    </a:p>
                  </a:txBody>
                  <a:tcPr marL="44523" marR="44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hMerge="1">
                  <a:txBody>
                    <a:bodyPr/>
                    <a:lstStyle/>
                    <a:p>
                      <a:endParaRPr lang="en-US"/>
                    </a:p>
                  </a:txBody>
                  <a:tcPr/>
                </a:tc>
                <a:tc hMerge="1">
                  <a:txBody>
                    <a:bodyPr/>
                    <a:lstStyle/>
                    <a:p>
                      <a:endParaRPr lang="en-US"/>
                    </a:p>
                  </a:txBody>
                  <a:tcPr/>
                </a:tc>
                <a:tc gridSpan="4">
                  <a:txBody>
                    <a:bodyPr/>
                    <a:lstStyle/>
                    <a:p>
                      <a:pPr marL="0" marR="0" algn="ctr">
                        <a:lnSpc>
                          <a:spcPct val="115000"/>
                        </a:lnSpc>
                        <a:spcBef>
                          <a:spcPts val="0"/>
                        </a:spcBef>
                        <a:spcAft>
                          <a:spcPts val="0"/>
                        </a:spcAft>
                      </a:pPr>
                      <a:r>
                        <a:rPr lang="en-US" sz="1800" dirty="0">
                          <a:latin typeface="Calibri"/>
                          <a:ea typeface="Calibri"/>
                          <a:cs typeface="Times New Roman"/>
                        </a:rPr>
                        <a:t>Stage 3: Developing the Plan</a:t>
                      </a:r>
                    </a:p>
                  </a:txBody>
                  <a:tcPr marL="44523" marR="44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800" dirty="0">
                          <a:latin typeface="Calibri"/>
                          <a:ea typeface="Calibri"/>
                          <a:cs typeface="Times New Roman"/>
                        </a:rPr>
                        <a:t>Stage 4:</a:t>
                      </a:r>
                    </a:p>
                  </a:txBody>
                  <a:tcPr marL="44523" marR="44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r>
              <a:tr h="309832">
                <a:tc>
                  <a:txBody>
                    <a:bodyPr/>
                    <a:lstStyle/>
                    <a:p>
                      <a:pPr marL="0" marR="0" algn="l">
                        <a:lnSpc>
                          <a:spcPct val="115000"/>
                        </a:lnSpc>
                        <a:spcBef>
                          <a:spcPts val="0"/>
                        </a:spcBef>
                        <a:spcAft>
                          <a:spcPts val="0"/>
                        </a:spcAft>
                      </a:pPr>
                      <a:r>
                        <a:rPr lang="en-US" sz="1200">
                          <a:latin typeface="Calibri"/>
                          <a:ea typeface="Calibri"/>
                          <a:cs typeface="Times New Roman"/>
                        </a:rPr>
                        <a:t>1.</a:t>
                      </a:r>
                    </a:p>
                  </a:txBody>
                  <a:tcPr marL="44523" marR="44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l">
                        <a:lnSpc>
                          <a:spcPct val="115000"/>
                        </a:lnSpc>
                        <a:spcBef>
                          <a:spcPts val="0"/>
                        </a:spcBef>
                        <a:spcAft>
                          <a:spcPts val="0"/>
                        </a:spcAft>
                      </a:pPr>
                      <a:r>
                        <a:rPr lang="en-US" sz="1200">
                          <a:latin typeface="Calibri"/>
                          <a:ea typeface="Calibri"/>
                          <a:cs typeface="Times New Roman"/>
                        </a:rPr>
                        <a:t>2.</a:t>
                      </a:r>
                    </a:p>
                  </a:txBody>
                  <a:tcPr marL="44523" marR="44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l">
                        <a:lnSpc>
                          <a:spcPct val="115000"/>
                        </a:lnSpc>
                        <a:spcBef>
                          <a:spcPts val="0"/>
                        </a:spcBef>
                        <a:spcAft>
                          <a:spcPts val="0"/>
                        </a:spcAft>
                      </a:pPr>
                      <a:r>
                        <a:rPr lang="en-US" sz="1200" dirty="0">
                          <a:latin typeface="Calibri"/>
                          <a:ea typeface="Calibri"/>
                          <a:cs typeface="Times New Roman"/>
                        </a:rPr>
                        <a:t>3.</a:t>
                      </a:r>
                    </a:p>
                  </a:txBody>
                  <a:tcPr marL="44523" marR="44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l">
                        <a:lnSpc>
                          <a:spcPct val="115000"/>
                        </a:lnSpc>
                        <a:spcBef>
                          <a:spcPts val="0"/>
                        </a:spcBef>
                        <a:spcAft>
                          <a:spcPts val="0"/>
                        </a:spcAft>
                      </a:pPr>
                      <a:r>
                        <a:rPr lang="en-US" sz="1200">
                          <a:latin typeface="Calibri"/>
                          <a:ea typeface="Calibri"/>
                          <a:cs typeface="Times New Roman"/>
                        </a:rPr>
                        <a:t>4.</a:t>
                      </a:r>
                    </a:p>
                  </a:txBody>
                  <a:tcPr marL="44523" marR="44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l">
                        <a:lnSpc>
                          <a:spcPct val="115000"/>
                        </a:lnSpc>
                        <a:spcBef>
                          <a:spcPts val="0"/>
                        </a:spcBef>
                        <a:spcAft>
                          <a:spcPts val="0"/>
                        </a:spcAft>
                      </a:pPr>
                      <a:r>
                        <a:rPr lang="en-US" sz="1200">
                          <a:latin typeface="Calibri"/>
                          <a:ea typeface="Calibri"/>
                          <a:cs typeface="Times New Roman"/>
                        </a:rPr>
                        <a:t>5.</a:t>
                      </a:r>
                    </a:p>
                  </a:txBody>
                  <a:tcPr marL="44523" marR="44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l">
                        <a:lnSpc>
                          <a:spcPct val="115000"/>
                        </a:lnSpc>
                        <a:spcBef>
                          <a:spcPts val="0"/>
                        </a:spcBef>
                        <a:spcAft>
                          <a:spcPts val="0"/>
                        </a:spcAft>
                      </a:pPr>
                      <a:r>
                        <a:rPr lang="en-US" sz="1200">
                          <a:latin typeface="Calibri"/>
                          <a:ea typeface="Calibri"/>
                          <a:cs typeface="Times New Roman"/>
                        </a:rPr>
                        <a:t>6.</a:t>
                      </a:r>
                    </a:p>
                  </a:txBody>
                  <a:tcPr marL="44523" marR="44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0" marR="0" algn="l">
                        <a:lnSpc>
                          <a:spcPct val="115000"/>
                        </a:lnSpc>
                        <a:spcBef>
                          <a:spcPts val="0"/>
                        </a:spcBef>
                        <a:spcAft>
                          <a:spcPts val="0"/>
                        </a:spcAft>
                      </a:pPr>
                      <a:r>
                        <a:rPr lang="en-US" sz="1200">
                          <a:latin typeface="Calibri"/>
                          <a:ea typeface="Calibri"/>
                          <a:cs typeface="Times New Roman"/>
                        </a:rPr>
                        <a:t>7.</a:t>
                      </a:r>
                    </a:p>
                  </a:txBody>
                  <a:tcPr marL="44523" marR="44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0" marR="0" algn="l">
                        <a:lnSpc>
                          <a:spcPct val="115000"/>
                        </a:lnSpc>
                        <a:spcBef>
                          <a:spcPts val="0"/>
                        </a:spcBef>
                        <a:spcAft>
                          <a:spcPts val="0"/>
                        </a:spcAft>
                      </a:pPr>
                      <a:r>
                        <a:rPr lang="en-US" sz="1200" dirty="0">
                          <a:latin typeface="Calibri"/>
                          <a:ea typeface="Calibri"/>
                          <a:cs typeface="Times New Roman"/>
                        </a:rPr>
                        <a:t>8.</a:t>
                      </a:r>
                    </a:p>
                  </a:txBody>
                  <a:tcPr marL="44523" marR="44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0" marR="0" algn="l">
                        <a:lnSpc>
                          <a:spcPct val="115000"/>
                        </a:lnSpc>
                        <a:spcBef>
                          <a:spcPts val="0"/>
                        </a:spcBef>
                        <a:spcAft>
                          <a:spcPts val="0"/>
                        </a:spcAft>
                      </a:pPr>
                      <a:r>
                        <a:rPr lang="en-US" sz="1200" dirty="0">
                          <a:latin typeface="Calibri"/>
                          <a:ea typeface="Calibri"/>
                          <a:cs typeface="Times New Roman"/>
                        </a:rPr>
                        <a:t>9.</a:t>
                      </a:r>
                    </a:p>
                  </a:txBody>
                  <a:tcPr marL="44523" marR="44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l">
                        <a:lnSpc>
                          <a:spcPct val="115000"/>
                        </a:lnSpc>
                        <a:spcBef>
                          <a:spcPts val="0"/>
                        </a:spcBef>
                        <a:spcAft>
                          <a:spcPts val="0"/>
                        </a:spcAft>
                      </a:pPr>
                      <a:r>
                        <a:rPr lang="en-US" sz="1200" dirty="0">
                          <a:latin typeface="Calibri"/>
                          <a:ea typeface="Calibri"/>
                          <a:cs typeface="Times New Roman"/>
                        </a:rPr>
                        <a:t>10.</a:t>
                      </a:r>
                    </a:p>
                  </a:txBody>
                  <a:tcPr marL="44523" marR="44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l">
                        <a:lnSpc>
                          <a:spcPct val="115000"/>
                        </a:lnSpc>
                        <a:spcBef>
                          <a:spcPts val="0"/>
                        </a:spcBef>
                        <a:spcAft>
                          <a:spcPts val="0"/>
                        </a:spcAft>
                      </a:pPr>
                      <a:r>
                        <a:rPr lang="en-US" sz="1200" dirty="0">
                          <a:latin typeface="Calibri"/>
                          <a:ea typeface="Calibri"/>
                          <a:cs typeface="Times New Roman"/>
                        </a:rPr>
                        <a:t>11.</a:t>
                      </a:r>
                    </a:p>
                  </a:txBody>
                  <a:tcPr marL="44523" marR="44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l">
                        <a:lnSpc>
                          <a:spcPct val="115000"/>
                        </a:lnSpc>
                        <a:spcBef>
                          <a:spcPts val="0"/>
                        </a:spcBef>
                        <a:spcAft>
                          <a:spcPts val="0"/>
                        </a:spcAft>
                      </a:pPr>
                      <a:r>
                        <a:rPr lang="en-US" sz="1200">
                          <a:latin typeface="Calibri"/>
                          <a:ea typeface="Calibri"/>
                          <a:cs typeface="Times New Roman"/>
                        </a:rPr>
                        <a:t>12.</a:t>
                      </a:r>
                    </a:p>
                  </a:txBody>
                  <a:tcPr marL="44523" marR="44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l">
                        <a:lnSpc>
                          <a:spcPct val="115000"/>
                        </a:lnSpc>
                        <a:spcBef>
                          <a:spcPts val="0"/>
                        </a:spcBef>
                        <a:spcAft>
                          <a:spcPts val="0"/>
                        </a:spcAft>
                      </a:pPr>
                      <a:r>
                        <a:rPr lang="en-US" sz="1200">
                          <a:latin typeface="Calibri"/>
                          <a:ea typeface="Calibri"/>
                          <a:cs typeface="Times New Roman"/>
                        </a:rPr>
                        <a:t>14.</a:t>
                      </a:r>
                    </a:p>
                  </a:txBody>
                  <a:tcPr marL="44523" marR="44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r>
              <a:tr h="2342323">
                <a:tc>
                  <a:txBody>
                    <a:bodyPr/>
                    <a:lstStyle/>
                    <a:p>
                      <a:pPr marL="0" marR="0" algn="ctr">
                        <a:lnSpc>
                          <a:spcPct val="115000"/>
                        </a:lnSpc>
                        <a:spcBef>
                          <a:spcPts val="0"/>
                        </a:spcBef>
                        <a:spcAft>
                          <a:spcPts val="0"/>
                        </a:spcAft>
                      </a:pPr>
                      <a:endParaRPr lang="en-US" sz="1000" dirty="0">
                        <a:latin typeface="Arial Narrow"/>
                        <a:ea typeface="Calibri"/>
                        <a:cs typeface="Times New Roman"/>
                      </a:endParaRPr>
                    </a:p>
                    <a:p>
                      <a:pPr marL="0" marR="0" algn="ctr">
                        <a:lnSpc>
                          <a:spcPct val="115000"/>
                        </a:lnSpc>
                        <a:spcBef>
                          <a:spcPts val="0"/>
                        </a:spcBef>
                        <a:spcAft>
                          <a:spcPts val="0"/>
                        </a:spcAft>
                      </a:pPr>
                      <a:r>
                        <a:rPr lang="en-US" sz="1000" dirty="0">
                          <a:latin typeface="Arial Narrow"/>
                          <a:ea typeface="Calibri"/>
                          <a:cs typeface="Times New Roman"/>
                        </a:rPr>
                        <a:t>Defining the study area vs.</a:t>
                      </a:r>
                      <a:endParaRPr lang="en-US" sz="1000" dirty="0">
                        <a:latin typeface="Calibri"/>
                        <a:ea typeface="Calibri"/>
                        <a:cs typeface="Times New Roman"/>
                      </a:endParaRPr>
                    </a:p>
                    <a:p>
                      <a:pPr marL="0" marR="0" algn="ctr">
                        <a:lnSpc>
                          <a:spcPct val="115000"/>
                        </a:lnSpc>
                        <a:spcBef>
                          <a:spcPts val="0"/>
                        </a:spcBef>
                        <a:spcAft>
                          <a:spcPts val="0"/>
                        </a:spcAft>
                      </a:pPr>
                      <a:r>
                        <a:rPr lang="en-US" sz="1000" dirty="0">
                          <a:latin typeface="Arial Narrow"/>
                          <a:ea typeface="Calibri"/>
                          <a:cs typeface="Times New Roman"/>
                        </a:rPr>
                        <a:t>the management area</a:t>
                      </a:r>
                      <a:endParaRPr lang="en-US" sz="1000" dirty="0">
                        <a:latin typeface="Calibri"/>
                        <a:ea typeface="Calibri"/>
                        <a:cs typeface="Times New Roman"/>
                      </a:endParaRPr>
                    </a:p>
                  </a:txBody>
                  <a:tcPr marL="44523" marR="44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ctr">
                        <a:lnSpc>
                          <a:spcPct val="115000"/>
                        </a:lnSpc>
                        <a:spcBef>
                          <a:spcPts val="0"/>
                        </a:spcBef>
                        <a:spcAft>
                          <a:spcPts val="0"/>
                        </a:spcAft>
                      </a:pPr>
                      <a:endParaRPr lang="en-US" sz="1000">
                        <a:latin typeface="Arial Narrow"/>
                        <a:ea typeface="Calibri"/>
                        <a:cs typeface="Times New Roman"/>
                      </a:endParaRPr>
                    </a:p>
                    <a:p>
                      <a:pPr marL="0" marR="0" algn="ctr">
                        <a:lnSpc>
                          <a:spcPct val="115000"/>
                        </a:lnSpc>
                        <a:spcBef>
                          <a:spcPts val="0"/>
                        </a:spcBef>
                        <a:spcAft>
                          <a:spcPts val="0"/>
                        </a:spcAft>
                      </a:pPr>
                      <a:r>
                        <a:rPr lang="en-US" sz="1000">
                          <a:latin typeface="Arial Narrow"/>
                          <a:ea typeface="Calibri"/>
                          <a:cs typeface="Times New Roman"/>
                        </a:rPr>
                        <a:t>Defining management objectives</a:t>
                      </a:r>
                      <a:endParaRPr lang="en-US" sz="1000">
                        <a:latin typeface="Calibri"/>
                        <a:ea typeface="Calibri"/>
                        <a:cs typeface="Times New Roman"/>
                      </a:endParaRPr>
                    </a:p>
                  </a:txBody>
                  <a:tcPr marL="44523" marR="44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ctr">
                        <a:lnSpc>
                          <a:spcPct val="115000"/>
                        </a:lnSpc>
                        <a:spcBef>
                          <a:spcPts val="0"/>
                        </a:spcBef>
                        <a:spcAft>
                          <a:spcPts val="0"/>
                        </a:spcAft>
                      </a:pPr>
                      <a:endParaRPr lang="en-US" sz="1000" dirty="0">
                        <a:latin typeface="Arial Narrow"/>
                        <a:ea typeface="Calibri"/>
                        <a:cs typeface="Times New Roman"/>
                      </a:endParaRPr>
                    </a:p>
                    <a:p>
                      <a:pPr algn="l"/>
                      <a:r>
                        <a:rPr lang="en-US" sz="1000" dirty="0">
                          <a:latin typeface="Arial Narrow"/>
                          <a:cs typeface="Times New Roman"/>
                        </a:rPr>
                        <a:t>Identifying target resources for protection</a:t>
                      </a:r>
                      <a:r>
                        <a:rPr lang="en-US" sz="1000" dirty="0">
                          <a:latin typeface="Calibri"/>
                          <a:cs typeface="Times New Roman"/>
                        </a:rPr>
                        <a:t> </a:t>
                      </a:r>
                    </a:p>
                  </a:txBody>
                  <a:tcPr marL="44523" marR="44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ctr">
                        <a:lnSpc>
                          <a:spcPct val="115000"/>
                        </a:lnSpc>
                        <a:spcBef>
                          <a:spcPts val="0"/>
                        </a:spcBef>
                        <a:spcAft>
                          <a:spcPts val="0"/>
                        </a:spcAft>
                      </a:pPr>
                      <a:endParaRPr lang="en-US" sz="1000">
                        <a:latin typeface="Arial Narrow"/>
                        <a:ea typeface="Calibri"/>
                        <a:cs typeface="Times New Roman"/>
                      </a:endParaRPr>
                    </a:p>
                    <a:p>
                      <a:pPr marL="0" marR="0" algn="ctr">
                        <a:lnSpc>
                          <a:spcPct val="115000"/>
                        </a:lnSpc>
                        <a:spcBef>
                          <a:spcPts val="0"/>
                        </a:spcBef>
                        <a:spcAft>
                          <a:spcPts val="0"/>
                        </a:spcAft>
                      </a:pPr>
                      <a:r>
                        <a:rPr lang="en-US" sz="1000">
                          <a:latin typeface="Arial Narrow"/>
                          <a:ea typeface="Calibri"/>
                          <a:cs typeface="Times New Roman"/>
                        </a:rPr>
                        <a:t>Mapping uses of the marine environment</a:t>
                      </a:r>
                      <a:endParaRPr lang="en-US" sz="1000">
                        <a:latin typeface="Calibri"/>
                        <a:ea typeface="Calibri"/>
                        <a:cs typeface="Times New Roman"/>
                      </a:endParaRPr>
                    </a:p>
                  </a:txBody>
                  <a:tcPr marL="44523" marR="44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ctr">
                        <a:lnSpc>
                          <a:spcPct val="115000"/>
                        </a:lnSpc>
                        <a:spcBef>
                          <a:spcPts val="0"/>
                        </a:spcBef>
                        <a:spcAft>
                          <a:spcPts val="0"/>
                        </a:spcAft>
                      </a:pPr>
                      <a:endParaRPr lang="en-US" sz="1000" dirty="0">
                        <a:latin typeface="Arial Narrow"/>
                        <a:ea typeface="Calibri"/>
                        <a:cs typeface="Times New Roman"/>
                      </a:endParaRPr>
                    </a:p>
                    <a:p>
                      <a:pPr algn="l"/>
                      <a:r>
                        <a:rPr lang="en-US" sz="1000" dirty="0">
                          <a:latin typeface="Arial Narrow"/>
                          <a:cs typeface="Times New Roman"/>
                        </a:rPr>
                        <a:t>Understanding spatial, temporal and infrastructure requirements of each use</a:t>
                      </a:r>
                      <a:r>
                        <a:rPr lang="en-US" sz="1000" dirty="0">
                          <a:latin typeface="Calibri"/>
                          <a:cs typeface="Times New Roman"/>
                        </a:rPr>
                        <a:t> </a:t>
                      </a:r>
                    </a:p>
                  </a:txBody>
                  <a:tcPr marL="44523" marR="44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ctr">
                        <a:lnSpc>
                          <a:spcPct val="115000"/>
                        </a:lnSpc>
                        <a:spcBef>
                          <a:spcPts val="0"/>
                        </a:spcBef>
                        <a:spcAft>
                          <a:spcPts val="0"/>
                        </a:spcAft>
                      </a:pPr>
                      <a:endParaRPr lang="en-US" sz="1000">
                        <a:latin typeface="Arial Narrow"/>
                        <a:ea typeface="Calibri"/>
                        <a:cs typeface="Times New Roman"/>
                      </a:endParaRPr>
                    </a:p>
                    <a:p>
                      <a:pPr algn="l"/>
                      <a:r>
                        <a:rPr lang="en-US" sz="1000">
                          <a:latin typeface="Arial Narrow"/>
                          <a:cs typeface="Times New Roman"/>
                        </a:rPr>
                        <a:t>Identifying outside impacts</a:t>
                      </a:r>
                      <a:r>
                        <a:rPr lang="en-US" sz="1000">
                          <a:latin typeface="Calibri"/>
                          <a:cs typeface="Times New Roman"/>
                        </a:rPr>
                        <a:t> </a:t>
                      </a:r>
                    </a:p>
                  </a:txBody>
                  <a:tcPr marL="44523" marR="44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0" marR="0" algn="l">
                        <a:lnSpc>
                          <a:spcPct val="115000"/>
                        </a:lnSpc>
                        <a:spcBef>
                          <a:spcPts val="0"/>
                        </a:spcBef>
                        <a:spcAft>
                          <a:spcPts val="0"/>
                        </a:spcAft>
                      </a:pPr>
                      <a:endParaRPr lang="en-US" sz="1000" dirty="0">
                        <a:latin typeface="Arial Narrow"/>
                        <a:ea typeface="Calibri"/>
                        <a:cs typeface="Times New Roman"/>
                      </a:endParaRPr>
                    </a:p>
                    <a:p>
                      <a:pPr algn="l"/>
                      <a:r>
                        <a:rPr lang="en-US" sz="1000" dirty="0">
                          <a:latin typeface="Arial Narrow"/>
                          <a:cs typeface="Times New Roman"/>
                        </a:rPr>
                        <a:t>Predicting future uses</a:t>
                      </a:r>
                      <a:r>
                        <a:rPr lang="en-US" sz="1000" dirty="0">
                          <a:latin typeface="Calibri"/>
                          <a:cs typeface="Times New Roman"/>
                        </a:rPr>
                        <a:t> </a:t>
                      </a:r>
                    </a:p>
                  </a:txBody>
                  <a:tcPr marL="44523" marR="44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0" marR="0" algn="l">
                        <a:lnSpc>
                          <a:spcPct val="115000"/>
                        </a:lnSpc>
                        <a:spcBef>
                          <a:spcPts val="0"/>
                        </a:spcBef>
                        <a:spcAft>
                          <a:spcPts val="0"/>
                        </a:spcAft>
                      </a:pPr>
                      <a:endParaRPr lang="en-US" sz="1000">
                        <a:latin typeface="Arial Narrow"/>
                        <a:ea typeface="Calibri"/>
                        <a:cs typeface="Times New Roman"/>
                      </a:endParaRPr>
                    </a:p>
                    <a:p>
                      <a:pPr algn="l"/>
                      <a:r>
                        <a:rPr lang="en-US" sz="1000">
                          <a:latin typeface="Arial Narrow"/>
                          <a:cs typeface="Times New Roman"/>
                        </a:rPr>
                        <a:t>Identifying areas of conflict and compatibility</a:t>
                      </a:r>
                      <a:r>
                        <a:rPr lang="en-US" sz="1000">
                          <a:latin typeface="Calibri"/>
                          <a:cs typeface="Times New Roman"/>
                        </a:rPr>
                        <a:t> </a:t>
                      </a:r>
                    </a:p>
                  </a:txBody>
                  <a:tcPr marL="44523" marR="44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0" marR="0" algn="l">
                        <a:lnSpc>
                          <a:spcPct val="115000"/>
                        </a:lnSpc>
                        <a:spcBef>
                          <a:spcPts val="0"/>
                        </a:spcBef>
                        <a:spcAft>
                          <a:spcPts val="0"/>
                        </a:spcAft>
                      </a:pPr>
                      <a:endParaRPr lang="en-US" sz="1000" dirty="0">
                        <a:latin typeface="Arial Narrow"/>
                        <a:ea typeface="Calibri"/>
                        <a:cs typeface="Times New Roman"/>
                      </a:endParaRPr>
                    </a:p>
                    <a:p>
                      <a:pPr algn="l"/>
                      <a:r>
                        <a:rPr lang="en-US" sz="1000" dirty="0">
                          <a:latin typeface="Arial Narrow"/>
                          <a:cs typeface="Times New Roman"/>
                        </a:rPr>
                        <a:t>Selecting management strategies</a:t>
                      </a:r>
                      <a:r>
                        <a:rPr lang="en-US" sz="1000" dirty="0">
                          <a:latin typeface="Calibri"/>
                          <a:cs typeface="Times New Roman"/>
                        </a:rPr>
                        <a:t> </a:t>
                      </a:r>
                    </a:p>
                  </a:txBody>
                  <a:tcPr marL="44523" marR="44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l">
                        <a:lnSpc>
                          <a:spcPct val="115000"/>
                        </a:lnSpc>
                        <a:spcBef>
                          <a:spcPts val="0"/>
                        </a:spcBef>
                        <a:spcAft>
                          <a:spcPts val="0"/>
                        </a:spcAft>
                      </a:pPr>
                      <a:endParaRPr lang="en-US" sz="1000">
                        <a:latin typeface="Arial Narrow"/>
                        <a:ea typeface="Calibri"/>
                        <a:cs typeface="Times New Roman"/>
                      </a:endParaRPr>
                    </a:p>
                    <a:p>
                      <a:pPr algn="l"/>
                      <a:r>
                        <a:rPr lang="en-US" sz="1000">
                          <a:latin typeface="Arial Narrow"/>
                          <a:cs typeface="Times New Roman"/>
                        </a:rPr>
                        <a:t>Evaluating management strategies</a:t>
                      </a:r>
                      <a:r>
                        <a:rPr lang="en-US" sz="1000">
                          <a:latin typeface="Calibri"/>
                          <a:cs typeface="Times New Roman"/>
                        </a:rPr>
                        <a:t> </a:t>
                      </a:r>
                    </a:p>
                  </a:txBody>
                  <a:tcPr marL="44523" marR="44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l">
                        <a:lnSpc>
                          <a:spcPct val="115000"/>
                        </a:lnSpc>
                        <a:spcBef>
                          <a:spcPts val="0"/>
                        </a:spcBef>
                        <a:spcAft>
                          <a:spcPts val="0"/>
                        </a:spcAft>
                      </a:pPr>
                      <a:endParaRPr lang="en-US" sz="1000" dirty="0">
                        <a:latin typeface="Arial Narrow"/>
                        <a:ea typeface="Calibri"/>
                        <a:cs typeface="Times New Roman"/>
                      </a:endParaRPr>
                    </a:p>
                    <a:p>
                      <a:pPr algn="l"/>
                      <a:r>
                        <a:rPr lang="en-US" sz="1000" dirty="0">
                          <a:latin typeface="Arial Narrow"/>
                          <a:cs typeface="Times New Roman"/>
                        </a:rPr>
                        <a:t>Developing the spatial allocation plan</a:t>
                      </a:r>
                      <a:r>
                        <a:rPr lang="en-US" sz="1000" dirty="0">
                          <a:latin typeface="Calibri"/>
                          <a:cs typeface="Times New Roman"/>
                        </a:rPr>
                        <a:t> </a:t>
                      </a:r>
                    </a:p>
                  </a:txBody>
                  <a:tcPr marL="44523" marR="44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l">
                        <a:lnSpc>
                          <a:spcPct val="115000"/>
                        </a:lnSpc>
                        <a:spcBef>
                          <a:spcPts val="0"/>
                        </a:spcBef>
                        <a:spcAft>
                          <a:spcPts val="0"/>
                        </a:spcAft>
                      </a:pPr>
                      <a:endParaRPr lang="en-US" sz="1000" dirty="0">
                        <a:latin typeface="Arial Narrow"/>
                        <a:ea typeface="Calibri"/>
                        <a:cs typeface="Times New Roman"/>
                      </a:endParaRPr>
                    </a:p>
                    <a:p>
                      <a:pPr marL="0" marR="0" algn="l">
                        <a:lnSpc>
                          <a:spcPct val="115000"/>
                        </a:lnSpc>
                        <a:spcBef>
                          <a:spcPts val="0"/>
                        </a:spcBef>
                        <a:spcAft>
                          <a:spcPts val="0"/>
                        </a:spcAft>
                      </a:pPr>
                      <a:r>
                        <a:rPr lang="en-US" sz="1000" dirty="0">
                          <a:latin typeface="Arial Narrow"/>
                          <a:ea typeface="Calibri"/>
                          <a:cs typeface="Times New Roman"/>
                        </a:rPr>
                        <a:t>Submit MSP to NOAA for adoption into CZMA</a:t>
                      </a:r>
                      <a:endParaRPr lang="en-US" sz="1000" dirty="0">
                        <a:latin typeface="Calibri"/>
                        <a:ea typeface="Calibri"/>
                        <a:cs typeface="Times New Roman"/>
                      </a:endParaRPr>
                    </a:p>
                  </a:txBody>
                  <a:tcPr marL="44523" marR="44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71755" marR="71755" algn="ctr">
                        <a:lnSpc>
                          <a:spcPct val="115000"/>
                        </a:lnSpc>
                        <a:spcBef>
                          <a:spcPts val="0"/>
                        </a:spcBef>
                        <a:spcAft>
                          <a:spcPts val="0"/>
                        </a:spcAft>
                      </a:pPr>
                      <a:r>
                        <a:rPr lang="en-US" sz="1200" b="1" dirty="0">
                          <a:latin typeface="Calibri"/>
                          <a:ea typeface="Calibri"/>
                          <a:cs typeface="Calibri"/>
                        </a:rPr>
                        <a:t>IMPLEMENT AND EVALUATE MSP</a:t>
                      </a:r>
                      <a:endParaRPr lang="en-US" sz="1200" dirty="0">
                        <a:latin typeface="Calibri"/>
                        <a:ea typeface="Calibri"/>
                        <a:cs typeface="Times New Roman"/>
                      </a:endParaRPr>
                    </a:p>
                  </a:txBody>
                  <a:tcPr marL="44523" marR="44523"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r>
              <a:tr h="915783">
                <a:tc gridSpan="5">
                  <a:txBody>
                    <a:bodyPr/>
                    <a:lstStyle/>
                    <a:p>
                      <a:pPr marL="0" marR="0" algn="ctr">
                        <a:lnSpc>
                          <a:spcPct val="115000"/>
                        </a:lnSpc>
                        <a:spcBef>
                          <a:spcPts val="0"/>
                        </a:spcBef>
                        <a:spcAft>
                          <a:spcPts val="0"/>
                        </a:spcAft>
                      </a:pPr>
                      <a:endParaRPr lang="en-US" sz="1200" dirty="0">
                        <a:latin typeface="Arial Narrow"/>
                        <a:ea typeface="Calibri"/>
                        <a:cs typeface="Times New Roman"/>
                      </a:endParaRPr>
                    </a:p>
                    <a:p>
                      <a:pPr marL="0" marR="0" algn="ctr">
                        <a:lnSpc>
                          <a:spcPct val="115000"/>
                        </a:lnSpc>
                        <a:spcBef>
                          <a:spcPts val="0"/>
                        </a:spcBef>
                        <a:spcAft>
                          <a:spcPts val="0"/>
                        </a:spcAft>
                      </a:pPr>
                      <a:r>
                        <a:rPr lang="en-US" sz="1200" dirty="0">
                          <a:latin typeface="Arial Narrow"/>
                          <a:ea typeface="Calibri"/>
                          <a:cs typeface="Times New Roman"/>
                        </a:rPr>
                        <a:t>Year 1</a:t>
                      </a:r>
                      <a:endParaRPr lang="en-US" sz="1200" dirty="0">
                        <a:latin typeface="Calibri"/>
                        <a:ea typeface="Calibri"/>
                        <a:cs typeface="Times New Roman"/>
                      </a:endParaRPr>
                    </a:p>
                  </a:txBody>
                  <a:tcPr marL="44523" marR="44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marL="0" marR="0" algn="ctr">
                        <a:lnSpc>
                          <a:spcPct val="115000"/>
                        </a:lnSpc>
                        <a:spcBef>
                          <a:spcPts val="0"/>
                        </a:spcBef>
                        <a:spcAft>
                          <a:spcPts val="0"/>
                        </a:spcAft>
                      </a:pPr>
                      <a:endParaRPr lang="en-US" sz="1200" dirty="0">
                        <a:latin typeface="Arial Narrow"/>
                        <a:ea typeface="Calibri"/>
                        <a:cs typeface="Times New Roman"/>
                      </a:endParaRPr>
                    </a:p>
                    <a:p>
                      <a:pPr marL="0" marR="0" algn="ctr">
                        <a:lnSpc>
                          <a:spcPct val="115000"/>
                        </a:lnSpc>
                        <a:spcBef>
                          <a:spcPts val="0"/>
                        </a:spcBef>
                        <a:spcAft>
                          <a:spcPts val="0"/>
                        </a:spcAft>
                      </a:pPr>
                      <a:r>
                        <a:rPr lang="en-US" sz="1200" dirty="0">
                          <a:latin typeface="Arial Narrow"/>
                          <a:ea typeface="Calibri"/>
                          <a:cs typeface="Times New Roman"/>
                        </a:rPr>
                        <a:t>Year </a:t>
                      </a:r>
                      <a:r>
                        <a:rPr lang="en-US" sz="1200" dirty="0" smtClean="0">
                          <a:latin typeface="Arial Narrow"/>
                          <a:ea typeface="Calibri"/>
                          <a:cs typeface="Times New Roman"/>
                        </a:rPr>
                        <a:t>2</a:t>
                      </a:r>
                      <a:r>
                        <a:rPr lang="en-US" sz="1200" baseline="0" dirty="0" smtClean="0">
                          <a:latin typeface="Arial Narrow"/>
                          <a:ea typeface="Calibri"/>
                          <a:cs typeface="Times New Roman"/>
                        </a:rPr>
                        <a:t> and 3</a:t>
                      </a:r>
                      <a:endParaRPr lang="en-US" sz="1200" dirty="0">
                        <a:latin typeface="Calibri"/>
                        <a:ea typeface="Calibri"/>
                        <a:cs typeface="Times New Roman"/>
                      </a:endParaRPr>
                    </a:p>
                  </a:txBody>
                  <a:tcPr marL="44523" marR="44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endParaRPr lang="en-US" sz="1200" dirty="0">
                        <a:latin typeface="Calibri"/>
                        <a:ea typeface="Calibri"/>
                        <a:cs typeface="Calibri"/>
                      </a:endParaRPr>
                    </a:p>
                    <a:p>
                      <a:pPr marL="0" marR="0" algn="ctr">
                        <a:lnSpc>
                          <a:spcPct val="115000"/>
                        </a:lnSpc>
                        <a:spcBef>
                          <a:spcPts val="0"/>
                        </a:spcBef>
                        <a:spcAft>
                          <a:spcPts val="0"/>
                        </a:spcAft>
                      </a:pPr>
                      <a:r>
                        <a:rPr lang="en-US" sz="1200" dirty="0">
                          <a:latin typeface="Calibri"/>
                          <a:ea typeface="Calibri"/>
                          <a:cs typeface="Calibri"/>
                        </a:rPr>
                        <a:t>Year 3 and Beyond</a:t>
                      </a:r>
                      <a:endParaRPr lang="en-US" sz="1200" dirty="0">
                        <a:latin typeface="Calibri"/>
                        <a:ea typeface="Calibri"/>
                        <a:cs typeface="Times New Roman"/>
                      </a:endParaRPr>
                    </a:p>
                  </a:txBody>
                  <a:tcPr marL="44523" marR="44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r>
            </a:tbl>
          </a:graphicData>
        </a:graphic>
      </p:graphicFrame>
      <p:sp>
        <p:nvSpPr>
          <p:cNvPr id="2070" name="AutoShape 22"/>
          <p:cNvSpPr>
            <a:spLocks noChangeArrowheads="1"/>
          </p:cNvSpPr>
          <p:nvPr/>
        </p:nvSpPr>
        <p:spPr bwMode="auto">
          <a:xfrm>
            <a:off x="457200" y="4876800"/>
            <a:ext cx="7924800" cy="381000"/>
          </a:xfrm>
          <a:prstGeom prst="rightArrow">
            <a:avLst>
              <a:gd name="adj1" fmla="val 24056"/>
              <a:gd name="adj2" fmla="val 61420"/>
            </a:avLst>
          </a:prstGeom>
          <a:solidFill>
            <a:srgbClr val="FFFF00"/>
          </a:solidFill>
          <a:ln w="317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8" name="Oval 27"/>
          <p:cNvSpPr/>
          <p:nvPr/>
        </p:nvSpPr>
        <p:spPr bwMode="auto">
          <a:xfrm>
            <a:off x="381000" y="1219200"/>
            <a:ext cx="3276600" cy="990600"/>
          </a:xfrm>
          <a:prstGeom prst="ellipse">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0000"/>
              </a:spcBef>
              <a:spcAft>
                <a:spcPct val="0"/>
              </a:spcAft>
              <a:buClrTx/>
              <a:buSzTx/>
              <a:buFontTx/>
              <a:buChar char="•"/>
              <a:tabLst/>
            </a:pPr>
            <a:endParaRPr kumimoji="0" lang="en-US" sz="2400" b="1" i="0" u="none" strike="noStrike" cap="none" normalizeH="0" baseline="0" smtClean="0">
              <a:ln>
                <a:noFill/>
              </a:ln>
              <a:solidFill>
                <a:schemeClr val="tx1"/>
              </a:solidFill>
              <a:effectLst/>
              <a:latin typeface="Arial" charset="0"/>
            </a:endParaRPr>
          </a:p>
        </p:txBody>
      </p:sp>
      <p:sp>
        <p:nvSpPr>
          <p:cNvPr id="29" name="TextBox 28"/>
          <p:cNvSpPr txBox="1"/>
          <p:nvPr/>
        </p:nvSpPr>
        <p:spPr>
          <a:xfrm>
            <a:off x="304800" y="457200"/>
            <a:ext cx="2057400" cy="381000"/>
          </a:xfrm>
          <a:prstGeom prst="rect">
            <a:avLst/>
          </a:prstGeom>
          <a:noFill/>
        </p:spPr>
        <p:txBody>
          <a:bodyPr wrap="square" rtlCol="0">
            <a:spAutoFit/>
          </a:bodyPr>
          <a:lstStyle/>
          <a:p>
            <a:r>
              <a:rPr lang="en-US" dirty="0" smtClean="0">
                <a:solidFill>
                  <a:schemeClr val="bg1"/>
                </a:solidFill>
              </a:rPr>
              <a:t>Now – June 2013</a:t>
            </a:r>
            <a:endParaRPr lang="en-US" dirty="0">
              <a:solidFill>
                <a:schemeClr val="bg1"/>
              </a:solidFill>
            </a:endParaRPr>
          </a:p>
        </p:txBody>
      </p:sp>
      <p:sp>
        <p:nvSpPr>
          <p:cNvPr id="30" name="Down Arrow 29"/>
          <p:cNvSpPr/>
          <p:nvPr/>
        </p:nvSpPr>
        <p:spPr bwMode="auto">
          <a:xfrm rot="20898246">
            <a:off x="970756" y="735676"/>
            <a:ext cx="200660" cy="576556"/>
          </a:xfrm>
          <a:prstGeom prst="down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0000"/>
              </a:spcBef>
              <a:spcAft>
                <a:spcPct val="0"/>
              </a:spcAft>
              <a:buClrTx/>
              <a:buSzTx/>
              <a:buFontTx/>
              <a:buChar char="•"/>
              <a:tabLst/>
            </a:pPr>
            <a:endParaRPr kumimoji="0" lang="en-US" sz="2400" b="1" i="0" u="none" strike="noStrike" cap="none" normalizeH="0" baseline="0" smtClean="0">
              <a:ln>
                <a:noFill/>
              </a:ln>
              <a:solidFill>
                <a:schemeClr val="tx1"/>
              </a:solidFill>
              <a:effectLst/>
              <a:latin typeface="Arial" charset="0"/>
            </a:endParaRPr>
          </a:p>
        </p:txBody>
      </p:sp>
      <p:sp>
        <p:nvSpPr>
          <p:cNvPr id="11" name="Right Brace 10"/>
          <p:cNvSpPr/>
          <p:nvPr/>
        </p:nvSpPr>
        <p:spPr bwMode="auto">
          <a:xfrm rot="16200000">
            <a:off x="5981700" y="-1257300"/>
            <a:ext cx="762000" cy="4800600"/>
          </a:xfrm>
          <a:prstGeom prst="rightBrace">
            <a:avLst>
              <a:gd name="adj1" fmla="val 8333"/>
              <a:gd name="adj2" fmla="val 72141"/>
            </a:avLst>
          </a:prstGeom>
          <a:noFill/>
          <a:ln w="317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0000"/>
              </a:spcBef>
              <a:spcAft>
                <a:spcPct val="0"/>
              </a:spcAft>
              <a:buClrTx/>
              <a:buSzTx/>
              <a:buFontTx/>
              <a:buChar char="•"/>
              <a:tabLst/>
            </a:pPr>
            <a:endParaRPr kumimoji="0" lang="en-US" sz="2400" b="1" i="0" u="none" strike="noStrike" cap="none" normalizeH="0" baseline="0" smtClean="0">
              <a:ln>
                <a:noFill/>
              </a:ln>
              <a:solidFill>
                <a:schemeClr val="tx1"/>
              </a:solidFill>
              <a:effectLst/>
              <a:latin typeface="Arial" charset="0"/>
            </a:endParaRPr>
          </a:p>
        </p:txBody>
      </p:sp>
      <p:sp>
        <p:nvSpPr>
          <p:cNvPr id="12" name="TextBox 11"/>
          <p:cNvSpPr txBox="1"/>
          <p:nvPr/>
        </p:nvSpPr>
        <p:spPr>
          <a:xfrm>
            <a:off x="6705600" y="457200"/>
            <a:ext cx="2209800" cy="369332"/>
          </a:xfrm>
          <a:prstGeom prst="rect">
            <a:avLst/>
          </a:prstGeom>
          <a:noFill/>
        </p:spPr>
        <p:txBody>
          <a:bodyPr wrap="square" rtlCol="0">
            <a:spAutoFit/>
          </a:bodyPr>
          <a:lstStyle/>
          <a:p>
            <a:r>
              <a:rPr lang="en-US" dirty="0" smtClean="0">
                <a:solidFill>
                  <a:schemeClr val="bg1"/>
                </a:solidFill>
              </a:rPr>
              <a:t>Requires ongoing $</a:t>
            </a:r>
            <a:endParaRPr lang="en-US" dirty="0">
              <a:solidFill>
                <a:schemeClr val="bg1"/>
              </a:solidFill>
            </a:endParaRPr>
          </a:p>
        </p:txBody>
      </p:sp>
      <p:sp>
        <p:nvSpPr>
          <p:cNvPr id="10" name="TextBox 9"/>
          <p:cNvSpPr txBox="1"/>
          <p:nvPr/>
        </p:nvSpPr>
        <p:spPr>
          <a:xfrm>
            <a:off x="533400" y="6059269"/>
            <a:ext cx="3200400" cy="646331"/>
          </a:xfrm>
          <a:prstGeom prst="rect">
            <a:avLst/>
          </a:prstGeom>
          <a:noFill/>
          <a:ln>
            <a:solidFill>
              <a:schemeClr val="accent1"/>
            </a:solidFill>
          </a:ln>
        </p:spPr>
        <p:txBody>
          <a:bodyPr wrap="square" rtlCol="0">
            <a:spAutoFit/>
          </a:bodyPr>
          <a:lstStyle/>
          <a:p>
            <a:r>
              <a:rPr lang="en-US" dirty="0" smtClean="0">
                <a:solidFill>
                  <a:schemeClr val="bg2"/>
                </a:solidFill>
              </a:rPr>
              <a:t>Similar to Phase 1 and Phase 2 of SMP process</a:t>
            </a:r>
            <a:endParaRPr lang="en-US" dirty="0">
              <a:solidFill>
                <a:schemeClr val="bg2"/>
              </a:solidFill>
            </a:endParaRPr>
          </a:p>
        </p:txBody>
      </p:sp>
      <p:sp>
        <p:nvSpPr>
          <p:cNvPr id="13" name="TextBox 12"/>
          <p:cNvSpPr txBox="1"/>
          <p:nvPr/>
        </p:nvSpPr>
        <p:spPr>
          <a:xfrm>
            <a:off x="3733800" y="6059269"/>
            <a:ext cx="3352800" cy="369332"/>
          </a:xfrm>
          <a:prstGeom prst="rect">
            <a:avLst/>
          </a:prstGeom>
          <a:noFill/>
          <a:ln>
            <a:solidFill>
              <a:schemeClr val="accent1"/>
            </a:solidFill>
          </a:ln>
        </p:spPr>
        <p:txBody>
          <a:bodyPr wrap="square" rtlCol="0">
            <a:spAutoFit/>
          </a:bodyPr>
          <a:lstStyle/>
          <a:p>
            <a:r>
              <a:rPr lang="en-US" dirty="0" smtClean="0">
                <a:solidFill>
                  <a:schemeClr val="bg2"/>
                </a:solidFill>
              </a:rPr>
              <a:t>Phase 2, 3 &amp; 4 of SMP process</a:t>
            </a:r>
            <a:endParaRPr lang="en-US" dirty="0">
              <a:solidFill>
                <a:schemeClr val="bg2"/>
              </a:solidFill>
            </a:endParaRPr>
          </a:p>
        </p:txBody>
      </p:sp>
      <p:sp>
        <p:nvSpPr>
          <p:cNvPr id="14" name="TextBox 13"/>
          <p:cNvSpPr txBox="1"/>
          <p:nvPr/>
        </p:nvSpPr>
        <p:spPr>
          <a:xfrm>
            <a:off x="7086600" y="6059269"/>
            <a:ext cx="1143000" cy="646331"/>
          </a:xfrm>
          <a:prstGeom prst="rect">
            <a:avLst/>
          </a:prstGeom>
          <a:noFill/>
          <a:ln>
            <a:solidFill>
              <a:schemeClr val="accent1"/>
            </a:solidFill>
          </a:ln>
        </p:spPr>
        <p:txBody>
          <a:bodyPr wrap="square" rtlCol="0">
            <a:spAutoFit/>
          </a:bodyPr>
          <a:lstStyle/>
          <a:p>
            <a:r>
              <a:rPr lang="en-US" dirty="0" smtClean="0">
                <a:solidFill>
                  <a:schemeClr val="bg2"/>
                </a:solidFill>
              </a:rPr>
              <a:t>Phase 5 &amp; 6 SMP </a:t>
            </a:r>
            <a:endParaRPr lang="en-US" dirty="0">
              <a:solidFill>
                <a:schemeClr val="bg2"/>
              </a:solidFill>
            </a:endParaRPr>
          </a:p>
        </p:txBody>
      </p:sp>
    </p:spTree>
    <p:extLst>
      <p:ext uri="{BB962C8B-B14F-4D97-AF65-F5344CB8AC3E}">
        <p14:creationId xmlns:p14="http://schemas.microsoft.com/office/powerpoint/2010/main" val="1358803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33400" y="4572000"/>
            <a:ext cx="8458200" cy="2123783"/>
          </a:xfrm>
        </p:spPr>
        <p:txBody>
          <a:bodyPr numCol="2">
            <a:normAutofit fontScale="62500" lnSpcReduction="20000"/>
          </a:bodyPr>
          <a:lstStyle/>
          <a:p>
            <a:pPr algn="l"/>
            <a:r>
              <a:rPr lang="en-US" sz="2400" b="0" dirty="0" smtClean="0"/>
              <a:t>MSP lead coordinator:</a:t>
            </a:r>
          </a:p>
          <a:p>
            <a:pPr algn="l"/>
            <a:r>
              <a:rPr lang="en-US" sz="2400" b="0" dirty="0" smtClean="0"/>
              <a:t>Jennifer Hennessey</a:t>
            </a:r>
          </a:p>
          <a:p>
            <a:pPr algn="l"/>
            <a:r>
              <a:rPr lang="en-US" sz="2400" b="0" dirty="0" smtClean="0"/>
              <a:t>Dept. of Ecology</a:t>
            </a:r>
          </a:p>
          <a:p>
            <a:pPr algn="l"/>
            <a:r>
              <a:rPr lang="en-US" sz="2400" b="0" dirty="0" smtClean="0">
                <a:hlinkClick r:id="rId3"/>
              </a:rPr>
              <a:t>Jennifer.Hennessey@ecy.wa.gov</a:t>
            </a:r>
            <a:endParaRPr lang="en-US" sz="2400" b="0" dirty="0" smtClean="0"/>
          </a:p>
          <a:p>
            <a:pPr algn="l"/>
            <a:r>
              <a:rPr lang="en-US" sz="2400" b="0" dirty="0" smtClean="0"/>
              <a:t>360-407-6595</a:t>
            </a:r>
          </a:p>
          <a:p>
            <a:pPr algn="l"/>
            <a:r>
              <a:rPr lang="en-US" sz="2400" b="0" dirty="0"/>
              <a:t> </a:t>
            </a:r>
            <a:r>
              <a:rPr lang="en-US" sz="2400" b="0" dirty="0" smtClean="0"/>
              <a:t>    MSP </a:t>
            </a:r>
            <a:r>
              <a:rPr lang="en-US" sz="2400" dirty="0"/>
              <a:t>o</a:t>
            </a:r>
            <a:r>
              <a:rPr lang="en-US" sz="2400" b="0" dirty="0" smtClean="0"/>
              <a:t>utreach:</a:t>
            </a:r>
          </a:p>
          <a:p>
            <a:pPr algn="l"/>
            <a:r>
              <a:rPr lang="en-US" sz="2400" dirty="0"/>
              <a:t> </a:t>
            </a:r>
            <a:r>
              <a:rPr lang="en-US" sz="2400" dirty="0" smtClean="0"/>
              <a:t>    </a:t>
            </a:r>
            <a:r>
              <a:rPr lang="en-US" sz="2400" b="0" dirty="0" smtClean="0"/>
              <a:t>Bridget Trosin</a:t>
            </a:r>
          </a:p>
          <a:p>
            <a:pPr algn="l"/>
            <a:r>
              <a:rPr lang="en-US" sz="2400" b="0" i="1" dirty="0" smtClean="0"/>
              <a:t>    </a:t>
            </a:r>
            <a:r>
              <a:rPr lang="en-US" sz="2400" b="0" dirty="0" smtClean="0"/>
              <a:t> Washington Sea Grant</a:t>
            </a:r>
          </a:p>
          <a:p>
            <a:pPr algn="l"/>
            <a:r>
              <a:rPr lang="en-US" sz="2400" b="0" i="1" dirty="0" smtClean="0"/>
              <a:t>     </a:t>
            </a:r>
            <a:r>
              <a:rPr lang="en-US" sz="2400" b="0" dirty="0" smtClean="0"/>
              <a:t> </a:t>
            </a:r>
            <a:r>
              <a:rPr lang="en-US" sz="2400" b="0" dirty="0" smtClean="0">
                <a:hlinkClick r:id="rId4"/>
              </a:rPr>
              <a:t>bemmett@uw.edu</a:t>
            </a:r>
            <a:endParaRPr lang="en-US" sz="2400" b="0" dirty="0" smtClean="0"/>
          </a:p>
          <a:p>
            <a:pPr algn="l"/>
            <a:r>
              <a:rPr lang="en-US" sz="2400" b="0" dirty="0" smtClean="0"/>
              <a:t>      206-616-6129</a:t>
            </a:r>
          </a:p>
        </p:txBody>
      </p:sp>
      <p:sp>
        <p:nvSpPr>
          <p:cNvPr id="41987" name="TextBox 4"/>
          <p:cNvSpPr txBox="1">
            <a:spLocks noChangeArrowheads="1"/>
          </p:cNvSpPr>
          <p:nvPr/>
        </p:nvSpPr>
        <p:spPr bwMode="auto">
          <a:xfrm>
            <a:off x="533400" y="1447800"/>
            <a:ext cx="8229600" cy="2215991"/>
          </a:xfrm>
          <a:prstGeom prst="rect">
            <a:avLst/>
          </a:prstGeom>
          <a:noFill/>
          <a:ln w="9525">
            <a:noFill/>
            <a:miter lim="800000"/>
            <a:headEnd/>
            <a:tailEnd/>
          </a:ln>
        </p:spPr>
        <p:txBody>
          <a:bodyPr>
            <a:spAutoFit/>
          </a:bodyPr>
          <a:lstStyle/>
          <a:p>
            <a:pPr fontAlgn="base">
              <a:lnSpc>
                <a:spcPct val="90000"/>
              </a:lnSpc>
              <a:spcBef>
                <a:spcPct val="20000"/>
              </a:spcBef>
              <a:spcAft>
                <a:spcPts val="600"/>
              </a:spcAft>
            </a:pPr>
            <a:r>
              <a:rPr lang="en-US" sz="3200" dirty="0">
                <a:solidFill>
                  <a:srgbClr val="FFFFFF"/>
                </a:solidFill>
                <a:latin typeface="Calibri" pitchFamily="34" charset="0"/>
              </a:rPr>
              <a:t/>
            </a:r>
            <a:br>
              <a:rPr lang="en-US" sz="3200" dirty="0">
                <a:solidFill>
                  <a:srgbClr val="FFFFFF"/>
                </a:solidFill>
                <a:latin typeface="Calibri" pitchFamily="34" charset="0"/>
              </a:rPr>
            </a:br>
            <a:endParaRPr lang="en-US" sz="3200" dirty="0" smtClean="0">
              <a:solidFill>
                <a:srgbClr val="FFFFFF"/>
              </a:solidFill>
              <a:latin typeface="Calibri" pitchFamily="34" charset="0"/>
            </a:endParaRPr>
          </a:p>
          <a:p>
            <a:pPr fontAlgn="base">
              <a:lnSpc>
                <a:spcPct val="90000"/>
              </a:lnSpc>
              <a:spcBef>
                <a:spcPct val="20000"/>
              </a:spcBef>
              <a:spcAft>
                <a:spcPts val="600"/>
              </a:spcAft>
            </a:pPr>
            <a:endParaRPr lang="en-US" sz="3200" dirty="0" smtClean="0">
              <a:solidFill>
                <a:srgbClr val="FFFFFF"/>
              </a:solidFill>
              <a:latin typeface="Calibri" pitchFamily="34" charset="0"/>
            </a:endParaRPr>
          </a:p>
          <a:p>
            <a:pPr fontAlgn="base">
              <a:lnSpc>
                <a:spcPct val="90000"/>
              </a:lnSpc>
              <a:spcBef>
                <a:spcPct val="20000"/>
              </a:spcBef>
              <a:spcAft>
                <a:spcPts val="600"/>
              </a:spcAft>
            </a:pPr>
            <a:endParaRPr lang="en-US" sz="3200" dirty="0">
              <a:solidFill>
                <a:srgbClr val="FFFFFF"/>
              </a:solidFill>
              <a:latin typeface="Calibri" pitchFamily="34" charset="0"/>
            </a:endParaRPr>
          </a:p>
        </p:txBody>
      </p:sp>
      <p:pic>
        <p:nvPicPr>
          <p:cNvPr id="5" name="Picture 12" descr="0205311443_594_lg"/>
          <p:cNvPicPr>
            <a:picLocks noChangeAspect="1" noChangeArrowheads="1"/>
          </p:cNvPicPr>
          <p:nvPr/>
        </p:nvPicPr>
        <p:blipFill>
          <a:blip r:embed="rId5" cstate="print"/>
          <a:srcRect t="5257"/>
          <a:stretch>
            <a:fillRect/>
          </a:stretch>
        </p:blipFill>
        <p:spPr bwMode="auto">
          <a:xfrm>
            <a:off x="793044" y="2286000"/>
            <a:ext cx="3397956" cy="2133600"/>
          </a:xfrm>
          <a:prstGeom prst="rect">
            <a:avLst/>
          </a:prstGeom>
          <a:noFill/>
        </p:spPr>
      </p:pic>
      <p:pic>
        <p:nvPicPr>
          <p:cNvPr id="6" name="Picture 2" descr="0208131331_533_lg"/>
          <p:cNvPicPr>
            <a:picLocks noChangeAspect="1" noChangeArrowheads="1"/>
          </p:cNvPicPr>
          <p:nvPr/>
        </p:nvPicPr>
        <p:blipFill>
          <a:blip r:embed="rId6" cstate="print"/>
          <a:srcRect t="4735"/>
          <a:stretch>
            <a:fillRect/>
          </a:stretch>
        </p:blipFill>
        <p:spPr bwMode="auto">
          <a:xfrm>
            <a:off x="5029199" y="2286000"/>
            <a:ext cx="3429001" cy="2167392"/>
          </a:xfrm>
          <a:prstGeom prst="rect">
            <a:avLst/>
          </a:prstGeom>
          <a:noFill/>
        </p:spPr>
      </p:pic>
      <p:sp>
        <p:nvSpPr>
          <p:cNvPr id="7" name="TextBox 6"/>
          <p:cNvSpPr txBox="1"/>
          <p:nvPr/>
        </p:nvSpPr>
        <p:spPr>
          <a:xfrm>
            <a:off x="685800" y="387965"/>
            <a:ext cx="7848600" cy="2246769"/>
          </a:xfrm>
          <a:prstGeom prst="rect">
            <a:avLst/>
          </a:prstGeom>
          <a:noFill/>
        </p:spPr>
        <p:txBody>
          <a:bodyPr wrap="square" rtlCol="0">
            <a:spAutoFit/>
          </a:bodyPr>
          <a:lstStyle/>
          <a:p>
            <a:r>
              <a:rPr lang="en-US" sz="2800" dirty="0" smtClean="0">
                <a:solidFill>
                  <a:schemeClr val="accent3"/>
                </a:solidFill>
              </a:rPr>
              <a:t>Sign up for an email list to get regular updates or check out more information at:</a:t>
            </a:r>
          </a:p>
          <a:p>
            <a:endParaRPr lang="en-US" sz="2000" b="1" u="sng" dirty="0" smtClean="0">
              <a:solidFill>
                <a:srgbClr val="00B0F0"/>
              </a:solidFill>
              <a:latin typeface="Calibri" pitchFamily="34" charset="0"/>
              <a:cs typeface="Calibri" pitchFamily="34" charset="0"/>
            </a:endParaRPr>
          </a:p>
          <a:p>
            <a:r>
              <a:rPr lang="en-US" sz="3200" b="1" u="sng" dirty="0" smtClean="0">
                <a:latin typeface="Calibri" pitchFamily="34" charset="0"/>
                <a:cs typeface="Calibri" pitchFamily="34" charset="0"/>
              </a:rPr>
              <a:t>http://www.ecy.wa.gov/programs/sea/msp/</a:t>
            </a:r>
          </a:p>
          <a:p>
            <a:endParaRPr lang="en-US" sz="3200" b="1" u="sng" dirty="0" smtClean="0">
              <a:solidFill>
                <a:srgbClr val="00B0F0"/>
              </a:solidFill>
              <a:latin typeface="Calibri" pitchFamily="34" charset="0"/>
              <a:cs typeface="Calibri" pitchFamily="34" charset="0"/>
            </a:endParaRPr>
          </a:p>
        </p:txBody>
      </p:sp>
    </p:spTree>
    <p:extLst>
      <p:ext uri="{BB962C8B-B14F-4D97-AF65-F5344CB8AC3E}">
        <p14:creationId xmlns:p14="http://schemas.microsoft.com/office/powerpoint/2010/main" val="512047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000090"/>
                </a:solidFill>
              </a:rPr>
              <a:t>MSP Funding Overview</a:t>
            </a:r>
            <a:endParaRPr lang="en-US" dirty="0">
              <a:solidFill>
                <a:srgbClr val="000090"/>
              </a:solidFill>
            </a:endParaRPr>
          </a:p>
        </p:txBody>
      </p:sp>
      <p:sp>
        <p:nvSpPr>
          <p:cNvPr id="3" name="Content Placeholder 2"/>
          <p:cNvSpPr>
            <a:spLocks noGrp="1"/>
          </p:cNvSpPr>
          <p:nvPr>
            <p:ph type="subTitle" idx="1"/>
          </p:nvPr>
        </p:nvSpPr>
        <p:spPr/>
        <p:txBody>
          <a:bodyPr/>
          <a:lstStyle/>
          <a:p>
            <a:pPr marL="0" indent="0">
              <a:buNone/>
            </a:pPr>
            <a:endParaRPr lang="en-US" dirty="0" smtClean="0"/>
          </a:p>
          <a:p>
            <a:pPr marL="0" indent="0">
              <a:buNone/>
            </a:pPr>
            <a:endParaRPr lang="en-US" dirty="0"/>
          </a:p>
          <a:p>
            <a:pPr marL="0" indent="0">
              <a:buNone/>
            </a:pPr>
            <a:r>
              <a:rPr lang="en-US" dirty="0" smtClean="0"/>
              <a:t>Katrina Lassiter</a:t>
            </a:r>
          </a:p>
          <a:p>
            <a:pPr marL="0" indent="0">
              <a:buNone/>
            </a:pPr>
            <a:r>
              <a:rPr lang="en-US" dirty="0" smtClean="0"/>
              <a:t>Dept. of Natural Resources</a:t>
            </a:r>
            <a:endParaRPr lang="en-US" dirty="0"/>
          </a:p>
        </p:txBody>
      </p:sp>
    </p:spTree>
    <p:extLst>
      <p:ext uri="{BB962C8B-B14F-4D97-AF65-F5344CB8AC3E}">
        <p14:creationId xmlns:p14="http://schemas.microsoft.com/office/powerpoint/2010/main" val="391993474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Text Box 5"/>
          <p:cNvSpPr txBox="1">
            <a:spLocks noChangeArrowheads="1"/>
          </p:cNvSpPr>
          <p:nvPr/>
        </p:nvSpPr>
        <p:spPr bwMode="auto">
          <a:xfrm>
            <a:off x="415636" y="228600"/>
            <a:ext cx="8382000" cy="575302"/>
          </a:xfrm>
          <a:prstGeom prst="rect">
            <a:avLst/>
          </a:prstGeom>
          <a:noFill/>
          <a:ln w="9525">
            <a:noFill/>
            <a:miter lim="800000"/>
            <a:headEnd/>
            <a:tailEnd/>
          </a:ln>
          <a:effectLst/>
        </p:spPr>
        <p:txBody>
          <a:bodyPr lIns="82058" tIns="41029" rIns="82058" bIns="41029">
            <a:spAutoFit/>
          </a:bodyPr>
          <a:lstStyle/>
          <a:p>
            <a:pPr defTabSz="914608"/>
            <a:r>
              <a:rPr lang="en-US" sz="3200" b="1" dirty="0" smtClean="0">
                <a:latin typeface="Verdana" pitchFamily="34" charset="0"/>
              </a:rPr>
              <a:t>Planning Process - Budget </a:t>
            </a:r>
            <a:r>
              <a:rPr lang="en-US" sz="3200" b="1" dirty="0">
                <a:latin typeface="Verdana" pitchFamily="34" charset="0"/>
              </a:rPr>
              <a:t>Proviso</a:t>
            </a:r>
          </a:p>
        </p:txBody>
      </p:sp>
      <p:sp>
        <p:nvSpPr>
          <p:cNvPr id="20486" name="Text Box 6">
            <a:hlinkClick r:id="" action="ppaction://hlinkshowjump?jump=previousslide"/>
          </p:cNvPr>
          <p:cNvSpPr txBox="1">
            <a:spLocks noChangeArrowheads="1"/>
          </p:cNvSpPr>
          <p:nvPr/>
        </p:nvSpPr>
        <p:spPr bwMode="auto">
          <a:xfrm>
            <a:off x="152400" y="1143000"/>
            <a:ext cx="8839200" cy="4514842"/>
          </a:xfrm>
          <a:prstGeom prst="rect">
            <a:avLst/>
          </a:prstGeom>
          <a:noFill/>
          <a:ln w="9525">
            <a:noFill/>
            <a:miter lim="800000"/>
            <a:headEnd/>
            <a:tailEnd/>
          </a:ln>
          <a:effectLst/>
        </p:spPr>
        <p:txBody>
          <a:bodyPr wrap="square" lIns="82058" tIns="41029" rIns="82058" bIns="41029">
            <a:spAutoFit/>
          </a:bodyPr>
          <a:lstStyle/>
          <a:p>
            <a:pPr defTabSz="914608"/>
            <a:endParaRPr lang="en-US" i="1" dirty="0" smtClean="0">
              <a:latin typeface="Verdana" pitchFamily="34" charset="0"/>
            </a:endParaRPr>
          </a:p>
          <a:p>
            <a:pPr defTabSz="914608"/>
            <a:r>
              <a:rPr lang="en-US" i="1" dirty="0" smtClean="0">
                <a:latin typeface="Verdana" pitchFamily="34" charset="0"/>
              </a:rPr>
              <a:t>The </a:t>
            </a:r>
            <a:r>
              <a:rPr lang="en-US" i="1" dirty="0">
                <a:latin typeface="Verdana" pitchFamily="34" charset="0"/>
              </a:rPr>
              <a:t>department will work with the marine interagency team, tribes, and the Washington state marine resource committee to develop a spending </a:t>
            </a:r>
            <a:r>
              <a:rPr lang="en-US" i="1" dirty="0" smtClean="0">
                <a:latin typeface="Verdana" pitchFamily="34" charset="0"/>
              </a:rPr>
              <a:t>plan</a:t>
            </a:r>
          </a:p>
          <a:p>
            <a:pPr defTabSz="914608"/>
            <a:r>
              <a:rPr lang="en-US" i="1" dirty="0" smtClean="0">
                <a:latin typeface="Verdana" pitchFamily="34" charset="0"/>
              </a:rPr>
              <a:t> </a:t>
            </a:r>
            <a:endParaRPr lang="en-US" i="1" dirty="0">
              <a:latin typeface="Verdana" pitchFamily="34" charset="0"/>
            </a:endParaRPr>
          </a:p>
          <a:p>
            <a:pPr defTabSz="914608"/>
            <a:r>
              <a:rPr lang="en-US" i="1" dirty="0" smtClean="0">
                <a:latin typeface="Verdana" pitchFamily="34" charset="0"/>
              </a:rPr>
              <a:t>consistent </a:t>
            </a:r>
            <a:r>
              <a:rPr lang="en-US" i="1" dirty="0">
                <a:latin typeface="Verdana" pitchFamily="34" charset="0"/>
              </a:rPr>
              <a:t>with the priorities in chapter 252, Laws of 2012, </a:t>
            </a:r>
            <a:endParaRPr lang="en-US" i="1" dirty="0" smtClean="0">
              <a:latin typeface="Verdana" pitchFamily="34" charset="0"/>
            </a:endParaRPr>
          </a:p>
          <a:p>
            <a:pPr defTabSz="914608"/>
            <a:endParaRPr lang="en-US" i="1" dirty="0">
              <a:latin typeface="Verdana" pitchFamily="34" charset="0"/>
            </a:endParaRPr>
          </a:p>
          <a:p>
            <a:pPr defTabSz="914608"/>
            <a:r>
              <a:rPr lang="en-US" i="1" dirty="0" smtClean="0">
                <a:latin typeface="Verdana" pitchFamily="34" charset="0"/>
              </a:rPr>
              <a:t>for </a:t>
            </a:r>
            <a:r>
              <a:rPr lang="en-US" i="1" dirty="0">
                <a:latin typeface="Verdana" pitchFamily="34" charset="0"/>
              </a:rPr>
              <a:t>conducting ecosystem assessments and mapping activities related to marine resources use and potential economic development, </a:t>
            </a:r>
          </a:p>
          <a:p>
            <a:pPr defTabSz="914608"/>
            <a:endParaRPr lang="en-US" i="1" dirty="0" smtClean="0">
              <a:latin typeface="Verdana" pitchFamily="34" charset="0"/>
            </a:endParaRPr>
          </a:p>
          <a:p>
            <a:pPr defTabSz="914608"/>
            <a:r>
              <a:rPr lang="en-US" i="1" dirty="0" smtClean="0">
                <a:latin typeface="Verdana" pitchFamily="34" charset="0"/>
              </a:rPr>
              <a:t>developing </a:t>
            </a:r>
            <a:r>
              <a:rPr lang="en-US" i="1" dirty="0">
                <a:latin typeface="Verdana" pitchFamily="34" charset="0"/>
              </a:rPr>
              <a:t>marine management plans for the state's coastal waters, and </a:t>
            </a:r>
          </a:p>
          <a:p>
            <a:pPr defTabSz="914608"/>
            <a:endParaRPr lang="en-US" i="1" dirty="0" smtClean="0">
              <a:latin typeface="Verdana" pitchFamily="34" charset="0"/>
            </a:endParaRPr>
          </a:p>
          <a:p>
            <a:pPr defTabSz="914608"/>
            <a:r>
              <a:rPr lang="en-US" i="1" dirty="0" smtClean="0">
                <a:latin typeface="Verdana" pitchFamily="34" charset="0"/>
              </a:rPr>
              <a:t>otherwise </a:t>
            </a:r>
            <a:r>
              <a:rPr lang="en-US" i="1" dirty="0">
                <a:latin typeface="Verdana" pitchFamily="34" charset="0"/>
              </a:rPr>
              <a:t>aiding in the implementation of marine planning in the state. </a:t>
            </a:r>
          </a:p>
          <a:p>
            <a:pPr defTabSz="914608"/>
            <a:endParaRPr lang="en-US" i="1" dirty="0" smtClean="0">
              <a:latin typeface="Verdana" pitchFamily="34" charset="0"/>
            </a:endParaRPr>
          </a:p>
          <a:p>
            <a:pPr defTabSz="914608"/>
            <a:r>
              <a:rPr lang="en-US" i="1" dirty="0" smtClean="0">
                <a:latin typeface="Verdana" pitchFamily="34" charset="0"/>
              </a:rPr>
              <a:t>As </a:t>
            </a:r>
            <a:r>
              <a:rPr lang="en-US" i="1" dirty="0">
                <a:latin typeface="Verdana" pitchFamily="34" charset="0"/>
              </a:rPr>
              <a:t>appropriate, the team shall develop a competitive process for projects to be funded by the department in fiscal year 2013.</a:t>
            </a:r>
          </a:p>
        </p:txBody>
      </p:sp>
      <p:grpSp>
        <p:nvGrpSpPr>
          <p:cNvPr id="8" name="Group 7"/>
          <p:cNvGrpSpPr/>
          <p:nvPr/>
        </p:nvGrpSpPr>
        <p:grpSpPr>
          <a:xfrm>
            <a:off x="0" y="6163056"/>
            <a:ext cx="9144000" cy="694944"/>
            <a:chOff x="0" y="6163056"/>
            <a:chExt cx="9144000" cy="694944"/>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63056"/>
              <a:ext cx="9144000" cy="694944"/>
            </a:xfrm>
            <a:prstGeom prst="rect">
              <a:avLst/>
            </a:prstGeom>
          </p:spPr>
        </p:pic>
        <p:pic>
          <p:nvPicPr>
            <p:cNvPr id="10" name="Picture 2" descr="Z:\My Documents\photos\logos\ECOLOGO_W-C.wmf"/>
            <p:cNvPicPr>
              <a:picLocks noChangeAspect="1" noChangeArrowheads="1"/>
            </p:cNvPicPr>
            <p:nvPr/>
          </p:nvPicPr>
          <p:blipFill>
            <a:blip r:embed="rId3" cstate="print"/>
            <a:srcRect/>
            <a:stretch>
              <a:fillRect/>
            </a:stretch>
          </p:blipFill>
          <p:spPr bwMode="auto">
            <a:xfrm>
              <a:off x="228600" y="6248400"/>
              <a:ext cx="1849576" cy="478713"/>
            </a:xfrm>
            <a:prstGeom prst="rect">
              <a:avLst/>
            </a:prstGeom>
            <a:noFill/>
          </p:spPr>
        </p:pic>
      </p:grpSp>
    </p:spTree>
    <p:extLst>
      <p:ext uri="{BB962C8B-B14F-4D97-AF65-F5344CB8AC3E}">
        <p14:creationId xmlns:p14="http://schemas.microsoft.com/office/powerpoint/2010/main" val="185459073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Workshop Planning Team</a:t>
            </a:r>
            <a:endParaRPr lang="en-US" dirty="0"/>
          </a:p>
        </p:txBody>
      </p:sp>
      <p:sp>
        <p:nvSpPr>
          <p:cNvPr id="3" name="Content Placeholder 2"/>
          <p:cNvSpPr>
            <a:spLocks noGrp="1"/>
          </p:cNvSpPr>
          <p:nvPr>
            <p:ph idx="1"/>
          </p:nvPr>
        </p:nvSpPr>
        <p:spPr/>
        <p:txBody>
          <a:bodyPr/>
          <a:lstStyle/>
          <a:p>
            <a:r>
              <a:rPr lang="en-US" dirty="0" smtClean="0"/>
              <a:t>Bridget Trosin, Washington Sea Grant</a:t>
            </a:r>
          </a:p>
          <a:p>
            <a:r>
              <a:rPr lang="en-US" dirty="0" smtClean="0"/>
              <a:t>Steve </a:t>
            </a:r>
            <a:r>
              <a:rPr lang="en-US" dirty="0" err="1" smtClean="0"/>
              <a:t>Harbell</a:t>
            </a:r>
            <a:r>
              <a:rPr lang="en-US" dirty="0" smtClean="0"/>
              <a:t>, Washington Sea Grant</a:t>
            </a:r>
          </a:p>
          <a:p>
            <a:r>
              <a:rPr lang="en-US" dirty="0" smtClean="0"/>
              <a:t>Jennifer Hennessey, WA Dept. of Ecology</a:t>
            </a:r>
          </a:p>
          <a:p>
            <a:r>
              <a:rPr lang="en-US" dirty="0" smtClean="0"/>
              <a:t>Katrina Lassiter, WA Dept. of Natural Resources</a:t>
            </a:r>
          </a:p>
          <a:p>
            <a:r>
              <a:rPr lang="en-US" dirty="0" smtClean="0"/>
              <a:t>Libby Whiting, WA Sea Grant Fellow- Dept. of Natural Resources</a:t>
            </a:r>
          </a:p>
          <a:p>
            <a:r>
              <a:rPr lang="en-US" dirty="0" smtClean="0"/>
              <a:t>Kara Cardinal, WA Sea Grant Fellow- The Nature Conservancy</a:t>
            </a:r>
          </a:p>
        </p:txBody>
      </p:sp>
    </p:spTree>
    <p:extLst>
      <p:ext uri="{BB962C8B-B14F-4D97-AF65-F5344CB8AC3E}">
        <p14:creationId xmlns:p14="http://schemas.microsoft.com/office/powerpoint/2010/main" val="358539893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Text Box 5"/>
          <p:cNvSpPr txBox="1">
            <a:spLocks noChangeArrowheads="1"/>
          </p:cNvSpPr>
          <p:nvPr/>
        </p:nvSpPr>
        <p:spPr bwMode="auto">
          <a:xfrm>
            <a:off x="415636" y="403412"/>
            <a:ext cx="8382000" cy="570292"/>
          </a:xfrm>
          <a:prstGeom prst="rect">
            <a:avLst/>
          </a:prstGeom>
          <a:noFill/>
          <a:ln w="9525">
            <a:noFill/>
            <a:miter lim="800000"/>
            <a:headEnd/>
            <a:tailEnd/>
          </a:ln>
          <a:effectLst/>
        </p:spPr>
        <p:txBody>
          <a:bodyPr lIns="82058" tIns="41029" rIns="82058" bIns="41029">
            <a:spAutoFit/>
          </a:bodyPr>
          <a:lstStyle/>
          <a:p>
            <a:pPr algn="ctr" defTabSz="914608"/>
            <a:r>
              <a:rPr lang="en-US" sz="3200" b="1" dirty="0" smtClean="0">
                <a:latin typeface="Verdana" pitchFamily="34" charset="0"/>
              </a:rPr>
              <a:t>Planning Process to Date</a:t>
            </a:r>
            <a:endParaRPr lang="en-US" sz="3200" b="1" dirty="0">
              <a:latin typeface="Verdana" pitchFamily="34" charset="0"/>
            </a:endParaRPr>
          </a:p>
        </p:txBody>
      </p:sp>
      <p:cxnSp>
        <p:nvCxnSpPr>
          <p:cNvPr id="5" name="Straight Arrow Connector 4"/>
          <p:cNvCxnSpPr/>
          <p:nvPr/>
        </p:nvCxnSpPr>
        <p:spPr>
          <a:xfrm>
            <a:off x="152400" y="3429000"/>
            <a:ext cx="8763000" cy="0"/>
          </a:xfrm>
          <a:prstGeom prst="straightConnector1">
            <a:avLst/>
          </a:prstGeom>
          <a:ln w="60325">
            <a:solidFill>
              <a:schemeClr val="bg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6200" y="3500735"/>
            <a:ext cx="685800" cy="461665"/>
          </a:xfrm>
          <a:prstGeom prst="rect">
            <a:avLst/>
          </a:prstGeom>
          <a:noFill/>
        </p:spPr>
        <p:txBody>
          <a:bodyPr wrap="square" rtlCol="0">
            <a:spAutoFit/>
          </a:bodyPr>
          <a:lstStyle/>
          <a:p>
            <a:pPr algn="ctr"/>
            <a:r>
              <a:rPr lang="en-US" sz="1200" b="1" dirty="0" smtClean="0"/>
              <a:t>Mar 2012</a:t>
            </a:r>
            <a:endParaRPr lang="en-US" sz="1200" b="1" dirty="0"/>
          </a:p>
        </p:txBody>
      </p:sp>
      <p:sp>
        <p:nvSpPr>
          <p:cNvPr id="11" name="TextBox 10"/>
          <p:cNvSpPr txBox="1"/>
          <p:nvPr/>
        </p:nvSpPr>
        <p:spPr>
          <a:xfrm>
            <a:off x="4343400" y="3481684"/>
            <a:ext cx="685800" cy="461665"/>
          </a:xfrm>
          <a:prstGeom prst="rect">
            <a:avLst/>
          </a:prstGeom>
          <a:noFill/>
        </p:spPr>
        <p:txBody>
          <a:bodyPr wrap="square" rtlCol="0">
            <a:spAutoFit/>
          </a:bodyPr>
          <a:lstStyle/>
          <a:p>
            <a:pPr algn="ctr"/>
            <a:r>
              <a:rPr lang="en-US" sz="1200" b="1" dirty="0" smtClean="0"/>
              <a:t>Aug 2012</a:t>
            </a:r>
            <a:endParaRPr lang="en-US" sz="1200" b="1" dirty="0"/>
          </a:p>
        </p:txBody>
      </p:sp>
      <p:sp>
        <p:nvSpPr>
          <p:cNvPr id="12" name="TextBox 11"/>
          <p:cNvSpPr txBox="1"/>
          <p:nvPr/>
        </p:nvSpPr>
        <p:spPr>
          <a:xfrm>
            <a:off x="8229600" y="3510259"/>
            <a:ext cx="885825" cy="461665"/>
          </a:xfrm>
          <a:prstGeom prst="rect">
            <a:avLst/>
          </a:prstGeom>
          <a:noFill/>
        </p:spPr>
        <p:txBody>
          <a:bodyPr wrap="square" rtlCol="0">
            <a:spAutoFit/>
          </a:bodyPr>
          <a:lstStyle/>
          <a:p>
            <a:pPr algn="ctr"/>
            <a:r>
              <a:rPr lang="en-US" sz="1200" b="1" dirty="0" smtClean="0"/>
              <a:t>May/June 2013</a:t>
            </a:r>
            <a:endParaRPr lang="en-US" sz="1200" b="1" dirty="0"/>
          </a:p>
        </p:txBody>
      </p:sp>
      <p:sp>
        <p:nvSpPr>
          <p:cNvPr id="9" name="TextBox 8"/>
          <p:cNvSpPr txBox="1"/>
          <p:nvPr/>
        </p:nvSpPr>
        <p:spPr>
          <a:xfrm>
            <a:off x="219075" y="1447800"/>
            <a:ext cx="2438400" cy="1600438"/>
          </a:xfrm>
          <a:prstGeom prst="rect">
            <a:avLst/>
          </a:prstGeom>
          <a:noFill/>
        </p:spPr>
        <p:txBody>
          <a:bodyPr wrap="square" rtlCol="0">
            <a:spAutoFit/>
          </a:bodyPr>
          <a:lstStyle/>
          <a:p>
            <a:r>
              <a:rPr lang="en-US" sz="1400" dirty="0"/>
              <a:t>Governor </a:t>
            </a:r>
            <a:r>
              <a:rPr lang="en-US" sz="1400" dirty="0" err="1"/>
              <a:t>Gregoire</a:t>
            </a:r>
            <a:r>
              <a:rPr lang="en-US" sz="1400" dirty="0"/>
              <a:t> signed </a:t>
            </a:r>
            <a:r>
              <a:rPr lang="en-US" sz="1400" dirty="0">
                <a:effectLst>
                  <a:outerShdw blurRad="38100" dist="38100" dir="2700000" algn="tl">
                    <a:srgbClr val="000000">
                      <a:alpha val="43137"/>
                    </a:srgbClr>
                  </a:outerShdw>
                </a:effectLst>
              </a:rPr>
              <a:t>SSB 6263</a:t>
            </a:r>
            <a:r>
              <a:rPr lang="en-US" sz="1400" dirty="0"/>
              <a:t>, which made changes to the existing marine management planning law. The legislature also transferred </a:t>
            </a:r>
            <a:r>
              <a:rPr lang="en-US" sz="1400" dirty="0">
                <a:effectLst>
                  <a:outerShdw blurRad="38100" dist="38100" dir="2700000" algn="tl">
                    <a:srgbClr val="000000">
                      <a:alpha val="43137"/>
                    </a:srgbClr>
                  </a:outerShdw>
                </a:effectLst>
              </a:rPr>
              <a:t>$2.1 million </a:t>
            </a:r>
            <a:r>
              <a:rPr lang="en-US" sz="1400" dirty="0"/>
              <a:t>into the Marine Resource Stewardship </a:t>
            </a:r>
            <a:r>
              <a:rPr lang="en-US" sz="1400" dirty="0" err="1" smtClean="0"/>
              <a:t>Acc’t</a:t>
            </a:r>
            <a:r>
              <a:rPr lang="en-US" sz="1400" dirty="0"/>
              <a:t>. </a:t>
            </a:r>
          </a:p>
        </p:txBody>
      </p:sp>
      <p:cxnSp>
        <p:nvCxnSpPr>
          <p:cNvPr id="13" name="Straight Connector 12"/>
          <p:cNvCxnSpPr/>
          <p:nvPr/>
        </p:nvCxnSpPr>
        <p:spPr>
          <a:xfrm flipH="1">
            <a:off x="415636" y="2971800"/>
            <a:ext cx="3464" cy="60960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33400" y="3980645"/>
            <a:ext cx="1447800" cy="954107"/>
          </a:xfrm>
          <a:prstGeom prst="rect">
            <a:avLst/>
          </a:prstGeom>
          <a:noFill/>
        </p:spPr>
        <p:txBody>
          <a:bodyPr wrap="square" rtlCol="0">
            <a:spAutoFit/>
          </a:bodyPr>
          <a:lstStyle/>
          <a:p>
            <a:r>
              <a:rPr lang="en-US" sz="1400" dirty="0"/>
              <a:t>The WCMAC approved project </a:t>
            </a:r>
            <a:r>
              <a:rPr lang="en-US" sz="1400" dirty="0" smtClean="0">
                <a:effectLst>
                  <a:outerShdw blurRad="38100" dist="38100" dir="2700000" algn="tl">
                    <a:srgbClr val="000000">
                      <a:alpha val="43137"/>
                    </a:srgbClr>
                  </a:outerShdw>
                </a:effectLst>
              </a:rPr>
              <a:t>categories</a:t>
            </a:r>
            <a:r>
              <a:rPr lang="en-US" sz="1400" dirty="0" smtClean="0"/>
              <a:t> for funding</a:t>
            </a:r>
            <a:endParaRPr lang="en-US" sz="1400" dirty="0"/>
          </a:p>
        </p:txBody>
      </p:sp>
      <p:cxnSp>
        <p:nvCxnSpPr>
          <p:cNvPr id="17" name="Straight Connector 16"/>
          <p:cNvCxnSpPr>
            <a:endCxn id="14" idx="0"/>
          </p:cNvCxnSpPr>
          <p:nvPr/>
        </p:nvCxnSpPr>
        <p:spPr>
          <a:xfrm>
            <a:off x="1257300" y="3429118"/>
            <a:ext cx="0" cy="551527"/>
          </a:xfrm>
          <a:prstGeom prst="line">
            <a:avLst/>
          </a:prstGeom>
          <a:ln w="19050">
            <a:solidFill>
              <a:srgbClr val="AFDDF8"/>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878407" y="2971800"/>
            <a:ext cx="0" cy="457318"/>
          </a:xfrm>
          <a:prstGeom prst="line">
            <a:avLst/>
          </a:prstGeom>
          <a:ln w="19050">
            <a:solidFill>
              <a:srgbClr val="AFDDF8"/>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962275" y="3429000"/>
            <a:ext cx="0" cy="380762"/>
          </a:xfrm>
          <a:prstGeom prst="line">
            <a:avLst/>
          </a:prstGeom>
          <a:ln w="19050">
            <a:solidFill>
              <a:srgbClr val="AFDDF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133600" y="3238619"/>
            <a:ext cx="0" cy="380762"/>
          </a:xfrm>
          <a:prstGeom prst="line">
            <a:avLst/>
          </a:prstGeom>
          <a:ln w="19050">
            <a:solidFill>
              <a:srgbClr val="AFDDF8"/>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686300" y="3200638"/>
            <a:ext cx="0" cy="380762"/>
          </a:xfrm>
          <a:prstGeom prst="line">
            <a:avLst/>
          </a:prstGeom>
          <a:ln w="19050">
            <a:solidFill>
              <a:srgbClr val="AFDDF8"/>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444836" y="3048000"/>
            <a:ext cx="0" cy="380762"/>
          </a:xfrm>
          <a:prstGeom prst="line">
            <a:avLst/>
          </a:prstGeom>
          <a:ln w="19050">
            <a:solidFill>
              <a:srgbClr val="AFDDF8"/>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248400" y="3276838"/>
            <a:ext cx="0" cy="380762"/>
          </a:xfrm>
          <a:prstGeom prst="line">
            <a:avLst/>
          </a:prstGeom>
          <a:ln w="19050">
            <a:solidFill>
              <a:srgbClr val="AFDDF8"/>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8001000" y="3276838"/>
            <a:ext cx="0" cy="380762"/>
          </a:xfrm>
          <a:prstGeom prst="line">
            <a:avLst/>
          </a:prstGeom>
          <a:ln w="19050">
            <a:solidFill>
              <a:srgbClr val="AFDDF8"/>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162800" y="3276838"/>
            <a:ext cx="0" cy="380762"/>
          </a:xfrm>
          <a:prstGeom prst="line">
            <a:avLst/>
          </a:prstGeom>
          <a:ln w="19050">
            <a:solidFill>
              <a:srgbClr val="AFDDF8"/>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247900" y="3809762"/>
            <a:ext cx="1447800" cy="1384995"/>
          </a:xfrm>
          <a:prstGeom prst="rect">
            <a:avLst/>
          </a:prstGeom>
          <a:noFill/>
        </p:spPr>
        <p:txBody>
          <a:bodyPr wrap="square" rtlCol="0">
            <a:spAutoFit/>
          </a:bodyPr>
          <a:lstStyle/>
          <a:p>
            <a:r>
              <a:rPr lang="en-US" sz="1400" dirty="0"/>
              <a:t>The State sought </a:t>
            </a:r>
            <a:r>
              <a:rPr lang="en-US" sz="1400" dirty="0">
                <a:effectLst>
                  <a:outerShdw blurRad="38100" dist="38100" dir="2700000" algn="tl">
                    <a:srgbClr val="000000">
                      <a:alpha val="43137"/>
                    </a:srgbClr>
                  </a:outerShdw>
                </a:effectLst>
              </a:rPr>
              <a:t>project ideas </a:t>
            </a:r>
            <a:r>
              <a:rPr lang="en-US" sz="1400" dirty="0"/>
              <a:t>from the WCMAC, MRCs, tribes, and agencies</a:t>
            </a:r>
          </a:p>
        </p:txBody>
      </p:sp>
      <p:sp>
        <p:nvSpPr>
          <p:cNvPr id="29" name="TextBox 28"/>
          <p:cNvSpPr txBox="1"/>
          <p:nvPr/>
        </p:nvSpPr>
        <p:spPr>
          <a:xfrm>
            <a:off x="3203864" y="1403687"/>
            <a:ext cx="1520536" cy="1600438"/>
          </a:xfrm>
          <a:prstGeom prst="rect">
            <a:avLst/>
          </a:prstGeom>
          <a:noFill/>
        </p:spPr>
        <p:txBody>
          <a:bodyPr wrap="square" rtlCol="0">
            <a:spAutoFit/>
          </a:bodyPr>
          <a:lstStyle/>
          <a:p>
            <a:r>
              <a:rPr lang="en-US" sz="1400" dirty="0"/>
              <a:t>The State met with the WCMAC, MRCs, and tribal staff to discuss and approve the draft working </a:t>
            </a:r>
            <a:r>
              <a:rPr lang="en-US" sz="1400" dirty="0">
                <a:effectLst>
                  <a:outerShdw blurRad="38100" dist="38100" dir="2700000" algn="tl">
                    <a:srgbClr val="000000">
                      <a:alpha val="43137"/>
                    </a:srgbClr>
                  </a:outerShdw>
                </a:effectLst>
              </a:rPr>
              <a:t>project list</a:t>
            </a:r>
            <a:r>
              <a:rPr lang="en-US" sz="1400" dirty="0"/>
              <a:t>.</a:t>
            </a:r>
          </a:p>
        </p:txBody>
      </p:sp>
      <p:sp>
        <p:nvSpPr>
          <p:cNvPr id="20482" name="TextBox 20481"/>
          <p:cNvSpPr txBox="1"/>
          <p:nvPr/>
        </p:nvSpPr>
        <p:spPr>
          <a:xfrm>
            <a:off x="5943600" y="4088366"/>
            <a:ext cx="1905000" cy="1169551"/>
          </a:xfrm>
          <a:prstGeom prst="rect">
            <a:avLst/>
          </a:prstGeom>
          <a:noFill/>
        </p:spPr>
        <p:txBody>
          <a:bodyPr wrap="square" rtlCol="0">
            <a:spAutoFit/>
          </a:bodyPr>
          <a:lstStyle/>
          <a:p>
            <a:r>
              <a:rPr lang="en-US" sz="1400" dirty="0"/>
              <a:t>The DNR has been preparing and executing marine spatial planning </a:t>
            </a:r>
            <a:r>
              <a:rPr lang="en-US" sz="1400" dirty="0">
                <a:effectLst>
                  <a:outerShdw blurRad="38100" dist="38100" dir="2700000" algn="tl">
                    <a:srgbClr val="000000">
                      <a:alpha val="43137"/>
                    </a:srgbClr>
                  </a:outerShdw>
                </a:effectLst>
              </a:rPr>
              <a:t>project</a:t>
            </a:r>
            <a:r>
              <a:rPr lang="en-US" sz="1400" dirty="0"/>
              <a:t> contracts.</a:t>
            </a:r>
          </a:p>
        </p:txBody>
      </p:sp>
      <p:cxnSp>
        <p:nvCxnSpPr>
          <p:cNvPr id="37" name="Straight Connector 36"/>
          <p:cNvCxnSpPr/>
          <p:nvPr/>
        </p:nvCxnSpPr>
        <p:spPr>
          <a:xfrm>
            <a:off x="4727864" y="4673142"/>
            <a:ext cx="1139536" cy="0"/>
          </a:xfrm>
          <a:prstGeom prst="line">
            <a:avLst/>
          </a:prstGeom>
          <a:ln w="19050">
            <a:solidFill>
              <a:srgbClr val="AFDDF8"/>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7467600" y="4676775"/>
            <a:ext cx="1143000" cy="0"/>
          </a:xfrm>
          <a:prstGeom prst="line">
            <a:avLst/>
          </a:prstGeom>
          <a:ln w="19050">
            <a:solidFill>
              <a:srgbClr val="AFDDF8"/>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0487" name="TextBox 20486"/>
          <p:cNvSpPr txBox="1"/>
          <p:nvPr/>
        </p:nvSpPr>
        <p:spPr>
          <a:xfrm>
            <a:off x="4648200" y="2133600"/>
            <a:ext cx="1752600" cy="954107"/>
          </a:xfrm>
          <a:prstGeom prst="rect">
            <a:avLst/>
          </a:prstGeom>
          <a:noFill/>
        </p:spPr>
        <p:txBody>
          <a:bodyPr wrap="square" rtlCol="0">
            <a:spAutoFit/>
          </a:bodyPr>
          <a:lstStyle/>
          <a:p>
            <a:r>
              <a:rPr lang="en-US" sz="1400" dirty="0"/>
              <a:t>The State submitted a marine spatial planning </a:t>
            </a:r>
            <a:r>
              <a:rPr lang="en-US" sz="1400" dirty="0">
                <a:effectLst>
                  <a:outerShdw blurRad="38100" dist="38100" dir="2700000" algn="tl">
                    <a:srgbClr val="000000">
                      <a:alpha val="43137"/>
                    </a:srgbClr>
                  </a:outerShdw>
                </a:effectLst>
              </a:rPr>
              <a:t>report</a:t>
            </a:r>
            <a:r>
              <a:rPr lang="en-US" sz="1400" dirty="0"/>
              <a:t> to the legislature.</a:t>
            </a:r>
          </a:p>
        </p:txBody>
      </p:sp>
      <p:sp>
        <p:nvSpPr>
          <p:cNvPr id="42" name="TextBox 41"/>
          <p:cNvSpPr txBox="1"/>
          <p:nvPr/>
        </p:nvSpPr>
        <p:spPr>
          <a:xfrm>
            <a:off x="6477000" y="1219200"/>
            <a:ext cx="2133600" cy="2031325"/>
          </a:xfrm>
          <a:prstGeom prst="rect">
            <a:avLst/>
          </a:prstGeom>
          <a:noFill/>
        </p:spPr>
        <p:txBody>
          <a:bodyPr wrap="square" rtlCol="0">
            <a:spAutoFit/>
          </a:bodyPr>
          <a:lstStyle/>
          <a:p>
            <a:r>
              <a:rPr lang="en-US" sz="1400" dirty="0" smtClean="0"/>
              <a:t>Ongoing </a:t>
            </a:r>
            <a:r>
              <a:rPr lang="en-US" sz="1400" dirty="0" smtClean="0">
                <a:effectLst>
                  <a:outerShdw blurRad="38100" dist="38100" dir="2700000" algn="tl">
                    <a:srgbClr val="000000">
                      <a:alpha val="43137"/>
                    </a:srgbClr>
                  </a:outerShdw>
                </a:effectLst>
              </a:rPr>
              <a:t>stakeholder </a:t>
            </a:r>
            <a:r>
              <a:rPr lang="en-US" sz="1400" dirty="0" smtClean="0"/>
              <a:t>outreach and workshops through Spring 2013</a:t>
            </a:r>
          </a:p>
          <a:p>
            <a:endParaRPr lang="en-US" sz="1400" dirty="0" smtClean="0"/>
          </a:p>
          <a:p>
            <a:endParaRPr lang="en-US" sz="1400" dirty="0" smtClean="0"/>
          </a:p>
          <a:p>
            <a:pPr marL="285750" indent="-285750">
              <a:buFont typeface="Arial" pitchFamily="34" charset="0"/>
              <a:buChar char="•"/>
            </a:pPr>
            <a:r>
              <a:rPr lang="en-US" sz="1400" dirty="0" smtClean="0"/>
              <a:t>Goals and objectives</a:t>
            </a:r>
          </a:p>
          <a:p>
            <a:pPr marL="285750" indent="-285750">
              <a:buFont typeface="Arial" pitchFamily="34" charset="0"/>
              <a:buChar char="•"/>
            </a:pPr>
            <a:r>
              <a:rPr lang="en-US" sz="1400" dirty="0" smtClean="0"/>
              <a:t>Human use mapping</a:t>
            </a:r>
          </a:p>
          <a:p>
            <a:pPr marL="285750" indent="-285750">
              <a:buFont typeface="Arial" pitchFamily="34" charset="0"/>
              <a:buChar char="•"/>
            </a:pPr>
            <a:r>
              <a:rPr lang="en-US" sz="1400" dirty="0" smtClean="0"/>
              <a:t>Ecosystem Indicators</a:t>
            </a:r>
          </a:p>
          <a:p>
            <a:pPr marL="285750" indent="-285750">
              <a:buFont typeface="Arial" pitchFamily="34" charset="0"/>
              <a:buChar char="•"/>
            </a:pPr>
            <a:r>
              <a:rPr lang="en-US" sz="1400" dirty="0" smtClean="0"/>
              <a:t>MRC outreach</a:t>
            </a:r>
            <a:endParaRPr lang="en-US" sz="1400" dirty="0"/>
          </a:p>
        </p:txBody>
      </p:sp>
      <p:cxnSp>
        <p:nvCxnSpPr>
          <p:cNvPr id="43" name="Straight Connector 42"/>
          <p:cNvCxnSpPr/>
          <p:nvPr/>
        </p:nvCxnSpPr>
        <p:spPr>
          <a:xfrm flipV="1">
            <a:off x="6305548" y="1600385"/>
            <a:ext cx="228600" cy="2"/>
          </a:xfrm>
          <a:prstGeom prst="line">
            <a:avLst/>
          </a:prstGeom>
          <a:ln w="19050">
            <a:solidFill>
              <a:srgbClr val="AFDDF8"/>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8534400" y="1600200"/>
            <a:ext cx="304800" cy="187"/>
          </a:xfrm>
          <a:prstGeom prst="line">
            <a:avLst/>
          </a:prstGeom>
          <a:ln w="19050">
            <a:solidFill>
              <a:srgbClr val="AFDDF8"/>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0" y="6163056"/>
            <a:ext cx="9144000" cy="694944"/>
            <a:chOff x="0" y="6163056"/>
            <a:chExt cx="9144000" cy="694944"/>
          </a:xfrm>
        </p:grpSpPr>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63056"/>
              <a:ext cx="9144000" cy="694944"/>
            </a:xfrm>
            <a:prstGeom prst="rect">
              <a:avLst/>
            </a:prstGeom>
          </p:spPr>
        </p:pic>
        <p:pic>
          <p:nvPicPr>
            <p:cNvPr id="34" name="Picture 2" descr="Z:\My Documents\photos\logos\ECOLOGO_W-C.wmf"/>
            <p:cNvPicPr>
              <a:picLocks noChangeAspect="1" noChangeArrowheads="1"/>
            </p:cNvPicPr>
            <p:nvPr/>
          </p:nvPicPr>
          <p:blipFill>
            <a:blip r:embed="rId4" cstate="print"/>
            <a:srcRect/>
            <a:stretch>
              <a:fillRect/>
            </a:stretch>
          </p:blipFill>
          <p:spPr bwMode="auto">
            <a:xfrm>
              <a:off x="228600" y="6248400"/>
              <a:ext cx="1849576" cy="478713"/>
            </a:xfrm>
            <a:prstGeom prst="rect">
              <a:avLst/>
            </a:prstGeom>
            <a:noFill/>
          </p:spPr>
        </p:pic>
      </p:grpSp>
      <p:sp>
        <p:nvSpPr>
          <p:cNvPr id="6" name="Striped Right Arrow 5"/>
          <p:cNvSpPr/>
          <p:nvPr/>
        </p:nvSpPr>
        <p:spPr>
          <a:xfrm rot="5400000">
            <a:off x="7270723" y="2048757"/>
            <a:ext cx="393753" cy="223128"/>
          </a:xfrm>
          <a:prstGeom prst="stripedRightArrow">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469358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Text Box 5"/>
          <p:cNvSpPr txBox="1">
            <a:spLocks noChangeArrowheads="1"/>
          </p:cNvSpPr>
          <p:nvPr/>
        </p:nvSpPr>
        <p:spPr bwMode="auto">
          <a:xfrm>
            <a:off x="444885" y="251549"/>
            <a:ext cx="8382000" cy="570292"/>
          </a:xfrm>
          <a:prstGeom prst="rect">
            <a:avLst/>
          </a:prstGeom>
          <a:noFill/>
          <a:ln w="9525">
            <a:noFill/>
            <a:miter lim="800000"/>
            <a:headEnd/>
            <a:tailEnd/>
          </a:ln>
          <a:effectLst/>
        </p:spPr>
        <p:txBody>
          <a:bodyPr lIns="82058" tIns="41029" rIns="82058" bIns="41029">
            <a:spAutoFit/>
          </a:bodyPr>
          <a:lstStyle/>
          <a:p>
            <a:pPr defTabSz="914608"/>
            <a:r>
              <a:rPr lang="en-US" sz="3200" b="1" dirty="0" smtClean="0">
                <a:latin typeface="Verdana" pitchFamily="34" charset="0"/>
              </a:rPr>
              <a:t>Planning Process for next biennium</a:t>
            </a:r>
            <a:endParaRPr lang="en-US" sz="3200" b="1" dirty="0">
              <a:latin typeface="Verdana" pitchFamily="34" charset="0"/>
            </a:endParaRPr>
          </a:p>
        </p:txBody>
      </p:sp>
      <p:sp>
        <p:nvSpPr>
          <p:cNvPr id="4" name="Text Placeholder 3"/>
          <p:cNvSpPr>
            <a:spLocks noGrp="1"/>
          </p:cNvSpPr>
          <p:nvPr>
            <p:ph type="body" idx="1"/>
          </p:nvPr>
        </p:nvSpPr>
        <p:spPr>
          <a:xfrm>
            <a:off x="457200" y="1408184"/>
            <a:ext cx="4040188" cy="526977"/>
          </a:xfrm>
        </p:spPr>
        <p:txBody>
          <a:bodyPr>
            <a:noAutofit/>
          </a:bodyPr>
          <a:lstStyle/>
          <a:p>
            <a:r>
              <a:rPr lang="en-US" sz="2250" dirty="0" smtClean="0">
                <a:solidFill>
                  <a:srgbClr val="0000FF"/>
                </a:solidFill>
              </a:rPr>
              <a:t>State process for project selection in FY 13-15 biennium</a:t>
            </a:r>
            <a:endParaRPr lang="en-US" sz="2250" dirty="0">
              <a:solidFill>
                <a:srgbClr val="0000FF"/>
              </a:solidFill>
            </a:endParaRPr>
          </a:p>
        </p:txBody>
      </p:sp>
      <p:sp>
        <p:nvSpPr>
          <p:cNvPr id="6" name="Content Placeholder 5"/>
          <p:cNvSpPr>
            <a:spLocks noGrp="1"/>
          </p:cNvSpPr>
          <p:nvPr>
            <p:ph sz="half" idx="2"/>
          </p:nvPr>
        </p:nvSpPr>
        <p:spPr>
          <a:xfrm>
            <a:off x="457200" y="1935162"/>
            <a:ext cx="4040188" cy="3779838"/>
          </a:xfrm>
          <a:ln w="19050">
            <a:noFill/>
          </a:ln>
        </p:spPr>
        <p:txBody>
          <a:bodyPr>
            <a:normAutofit fontScale="85000" lnSpcReduction="20000"/>
          </a:bodyPr>
          <a:lstStyle/>
          <a:p>
            <a:pPr marL="0" indent="0">
              <a:buNone/>
            </a:pPr>
            <a:endParaRPr lang="en-US" sz="2100" dirty="0" smtClean="0"/>
          </a:p>
          <a:p>
            <a:r>
              <a:rPr lang="en-US" sz="2100" dirty="0" smtClean="0"/>
              <a:t>Complete goals and objectives workshops and public comment period</a:t>
            </a:r>
          </a:p>
          <a:p>
            <a:r>
              <a:rPr lang="en-US" sz="2100" dirty="0" smtClean="0"/>
              <a:t>Evaluate the data needed to complete a MSP that satisfies the goal and objectives</a:t>
            </a:r>
          </a:p>
          <a:p>
            <a:r>
              <a:rPr lang="en-US" sz="2100" dirty="0" smtClean="0"/>
              <a:t>Compare data needs to existing and new data (from this year’s projects)</a:t>
            </a:r>
          </a:p>
          <a:p>
            <a:r>
              <a:rPr lang="en-US" sz="2100" dirty="0" smtClean="0"/>
              <a:t>Identify data gaps and prioritize those areas for funding</a:t>
            </a:r>
            <a:endParaRPr lang="en-US" sz="2100" dirty="0"/>
          </a:p>
        </p:txBody>
      </p:sp>
      <p:sp>
        <p:nvSpPr>
          <p:cNvPr id="7" name="Text Placeholder 6"/>
          <p:cNvSpPr>
            <a:spLocks noGrp="1"/>
          </p:cNvSpPr>
          <p:nvPr>
            <p:ph type="body" sz="quarter" idx="3"/>
          </p:nvPr>
        </p:nvSpPr>
        <p:spPr>
          <a:xfrm>
            <a:off x="4785110" y="1295399"/>
            <a:ext cx="4041775" cy="639762"/>
          </a:xfrm>
        </p:spPr>
        <p:txBody>
          <a:bodyPr>
            <a:noAutofit/>
          </a:bodyPr>
          <a:lstStyle/>
          <a:p>
            <a:r>
              <a:rPr lang="en-US" sz="2250" dirty="0" smtClean="0">
                <a:solidFill>
                  <a:srgbClr val="0000FF"/>
                </a:solidFill>
              </a:rPr>
              <a:t>WCMAC Project Review Sub-committee</a:t>
            </a:r>
            <a:endParaRPr lang="en-US" sz="2250" dirty="0">
              <a:solidFill>
                <a:srgbClr val="0000FF"/>
              </a:solidFill>
            </a:endParaRPr>
          </a:p>
        </p:txBody>
      </p:sp>
      <p:sp>
        <p:nvSpPr>
          <p:cNvPr id="10" name="Content Placeholder 9"/>
          <p:cNvSpPr>
            <a:spLocks noGrp="1"/>
          </p:cNvSpPr>
          <p:nvPr>
            <p:ph sz="quarter" idx="4"/>
          </p:nvPr>
        </p:nvSpPr>
        <p:spPr>
          <a:xfrm>
            <a:off x="4645025" y="1935162"/>
            <a:ext cx="4041775" cy="3644596"/>
          </a:xfrm>
          <a:ln w="15875">
            <a:noFill/>
          </a:ln>
        </p:spPr>
        <p:txBody>
          <a:bodyPr>
            <a:normAutofit fontScale="92500" lnSpcReduction="10000"/>
          </a:bodyPr>
          <a:lstStyle/>
          <a:p>
            <a:endParaRPr lang="en-US" sz="2100" dirty="0" smtClean="0"/>
          </a:p>
          <a:p>
            <a:r>
              <a:rPr lang="en-US" sz="2100" dirty="0" smtClean="0"/>
              <a:t>Evaluate data and results from this year’s projects</a:t>
            </a:r>
          </a:p>
          <a:p>
            <a:r>
              <a:rPr lang="en-US" sz="2100" dirty="0" smtClean="0"/>
              <a:t>Identify data gaps and data needs to meet goal and objectives</a:t>
            </a:r>
          </a:p>
          <a:p>
            <a:r>
              <a:rPr lang="en-US" sz="2100" dirty="0" smtClean="0"/>
              <a:t>Provide recommendations to the WCMAC and the state on types of projects, funding levels, and scopes of work</a:t>
            </a:r>
            <a:endParaRPr lang="en-US" sz="2100" dirty="0"/>
          </a:p>
        </p:txBody>
      </p:sp>
      <p:grpSp>
        <p:nvGrpSpPr>
          <p:cNvPr id="32" name="Group 31"/>
          <p:cNvGrpSpPr/>
          <p:nvPr/>
        </p:nvGrpSpPr>
        <p:grpSpPr>
          <a:xfrm>
            <a:off x="0" y="6163056"/>
            <a:ext cx="9144000" cy="694944"/>
            <a:chOff x="0" y="6163056"/>
            <a:chExt cx="9144000" cy="694944"/>
          </a:xfrm>
        </p:grpSpPr>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63056"/>
              <a:ext cx="9144000" cy="694944"/>
            </a:xfrm>
            <a:prstGeom prst="rect">
              <a:avLst/>
            </a:prstGeom>
          </p:spPr>
        </p:pic>
        <p:pic>
          <p:nvPicPr>
            <p:cNvPr id="34" name="Picture 2" descr="Z:\My Documents\photos\logos\ECOLOGO_W-C.wmf"/>
            <p:cNvPicPr>
              <a:picLocks noChangeAspect="1" noChangeArrowheads="1"/>
            </p:cNvPicPr>
            <p:nvPr/>
          </p:nvPicPr>
          <p:blipFill>
            <a:blip r:embed="rId4" cstate="print"/>
            <a:srcRect/>
            <a:stretch>
              <a:fillRect/>
            </a:stretch>
          </p:blipFill>
          <p:spPr bwMode="auto">
            <a:xfrm>
              <a:off x="228600" y="6248400"/>
              <a:ext cx="1849576" cy="478713"/>
            </a:xfrm>
            <a:prstGeom prst="rect">
              <a:avLst/>
            </a:prstGeom>
            <a:noFill/>
          </p:spPr>
        </p:pic>
      </p:grpSp>
      <p:sp>
        <p:nvSpPr>
          <p:cNvPr id="15" name="TextBox 14"/>
          <p:cNvSpPr txBox="1"/>
          <p:nvPr/>
        </p:nvSpPr>
        <p:spPr>
          <a:xfrm>
            <a:off x="152400" y="5715000"/>
            <a:ext cx="8382000" cy="415498"/>
          </a:xfrm>
          <a:prstGeom prst="rect">
            <a:avLst/>
          </a:prstGeom>
          <a:noFill/>
        </p:spPr>
        <p:txBody>
          <a:bodyPr wrap="square" rtlCol="0">
            <a:spAutoFit/>
          </a:bodyPr>
          <a:lstStyle/>
          <a:p>
            <a:r>
              <a:rPr lang="en-US" sz="2100" b="1" i="1" dirty="0" smtClean="0"/>
              <a:t>*Tribal input will be solicited throughout the process</a:t>
            </a:r>
            <a:endParaRPr lang="en-US" sz="2100" b="1" i="1" dirty="0"/>
          </a:p>
        </p:txBody>
      </p:sp>
    </p:spTree>
    <p:extLst>
      <p:ext uri="{BB962C8B-B14F-4D97-AF65-F5344CB8AC3E}">
        <p14:creationId xmlns:p14="http://schemas.microsoft.com/office/powerpoint/2010/main" val="367944622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Sharing Your Vision for Washington’s Coast</a:t>
            </a:r>
            <a:endParaRPr lang="en-US" dirty="0"/>
          </a:p>
        </p:txBody>
      </p:sp>
      <p:sp>
        <p:nvSpPr>
          <p:cNvPr id="3" name="Content Placeholder 2"/>
          <p:cNvSpPr>
            <a:spLocks noGrp="1"/>
          </p:cNvSpPr>
          <p:nvPr>
            <p:ph idx="1"/>
          </p:nvPr>
        </p:nvSpPr>
        <p:spPr/>
        <p:txBody>
          <a:bodyPr>
            <a:normAutofit/>
          </a:bodyPr>
          <a:lstStyle/>
          <a:p>
            <a:r>
              <a:rPr lang="en-US" sz="2800" dirty="0" smtClean="0"/>
              <a:t>Identify sources of ecological, social and economic wealth</a:t>
            </a:r>
          </a:p>
          <a:p>
            <a:r>
              <a:rPr lang="en-US" sz="2800" dirty="0" smtClean="0"/>
              <a:t>Identify threats to ecological, social and economic wealth now and in the future</a:t>
            </a:r>
          </a:p>
          <a:p>
            <a:r>
              <a:rPr lang="en-US" sz="2800" dirty="0" smtClean="0"/>
              <a:t>Describe your ideal vision for the coast. What is a healthy coastal community? What are your hopes for the future? What are the opportunities for the coast?</a:t>
            </a:r>
            <a:endParaRPr lang="en-US" sz="2800" dirty="0"/>
          </a:p>
        </p:txBody>
      </p:sp>
    </p:spTree>
    <p:extLst>
      <p:ext uri="{BB962C8B-B14F-4D97-AF65-F5344CB8AC3E}">
        <p14:creationId xmlns:p14="http://schemas.microsoft.com/office/powerpoint/2010/main" val="114918860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138058"/>
            <a:ext cx="7583487" cy="883568"/>
          </a:xfrm>
        </p:spPr>
        <p:txBody>
          <a:bodyPr>
            <a:normAutofit/>
          </a:bodyPr>
          <a:lstStyle/>
          <a:p>
            <a:pPr algn="ctr"/>
            <a:r>
              <a:rPr lang="en-US" dirty="0" smtClean="0"/>
              <a:t>MSP Objectives Topics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46568844"/>
              </p:ext>
            </p:extLst>
          </p:nvPr>
        </p:nvGraphicFramePr>
        <p:xfrm>
          <a:off x="124244" y="1021626"/>
          <a:ext cx="8890335" cy="5633562"/>
        </p:xfrm>
        <a:graphic>
          <a:graphicData uri="http://schemas.openxmlformats.org/drawingml/2006/table">
            <a:tbl>
              <a:tblPr firstRow="1" bandRow="1">
                <a:tableStyleId>{5C22544A-7EE6-4342-B048-85BDC9FD1C3A}</a:tableStyleId>
              </a:tblPr>
              <a:tblGrid>
                <a:gridCol w="3174772"/>
                <a:gridCol w="2504991"/>
                <a:gridCol w="3210572"/>
              </a:tblGrid>
              <a:tr h="14975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b="1" dirty="0" smtClean="0">
                          <a:solidFill>
                            <a:schemeClr val="tx1"/>
                          </a:solidFill>
                        </a:rPr>
                        <a:t>Contextual information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b="1" dirty="0" smtClean="0">
                          <a:solidFill>
                            <a:schemeClr val="tx1"/>
                          </a:solidFill>
                        </a:rPr>
                        <a:t>Planning principles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b="1" dirty="0" smtClean="0">
                          <a:solidFill>
                            <a:schemeClr val="tx1"/>
                          </a:solidFill>
                        </a:rPr>
                        <a:t>Core MSP objective topic</a:t>
                      </a:r>
                    </a:p>
                  </a:txBody>
                  <a:tcPr/>
                </a:tc>
              </a:tr>
              <a:tr h="2202343">
                <a:tc>
                  <a:txBody>
                    <a:bodyPr/>
                    <a:lstStyle/>
                    <a:p>
                      <a:pPr lvl="0"/>
                      <a:r>
                        <a:rPr lang="en-US" sz="2400" dirty="0" smtClean="0"/>
                        <a:t>How things may change in the future regardless of the “plan”. E.g. climate change impacts.</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Content or process required by law regardless of goals/objectives statements.</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Central topic to address in plan.</a:t>
                      </a:r>
                    </a:p>
                  </a:txBody>
                  <a:tcPr/>
                </a:tc>
              </a:tr>
              <a:tr h="184996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How things are currently managed.</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E.g. fisheries, oil spills.</a:t>
                      </a:r>
                    </a:p>
                  </a:txBody>
                  <a:tcPr/>
                </a:tc>
                <a:tc>
                  <a:txBody>
                    <a:bodyPr/>
                    <a:lstStyle/>
                    <a:p>
                      <a:endParaRPr lang="en-US" sz="240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Central process outcome.</a:t>
                      </a:r>
                    </a:p>
                  </a:txBody>
                  <a:tcPr/>
                </a:tc>
              </a:tr>
            </a:tbl>
          </a:graphicData>
        </a:graphic>
      </p:graphicFrame>
    </p:spTree>
    <p:extLst>
      <p:ext uri="{BB962C8B-B14F-4D97-AF65-F5344CB8AC3E}">
        <p14:creationId xmlns:p14="http://schemas.microsoft.com/office/powerpoint/2010/main" val="111258338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MSP Objectives Topics</a:t>
            </a:r>
            <a:br>
              <a:rPr lang="en-US" dirty="0" smtClean="0"/>
            </a:br>
            <a:r>
              <a:rPr lang="en-US" dirty="0" smtClean="0"/>
              <a:t>Considerations</a:t>
            </a:r>
            <a:endParaRPr lang="en-US" dirty="0"/>
          </a:p>
        </p:txBody>
      </p:sp>
      <p:sp>
        <p:nvSpPr>
          <p:cNvPr id="3" name="Content Placeholder 2"/>
          <p:cNvSpPr>
            <a:spLocks noGrp="1"/>
          </p:cNvSpPr>
          <p:nvPr>
            <p:ph idx="1"/>
          </p:nvPr>
        </p:nvSpPr>
        <p:spPr>
          <a:xfrm>
            <a:off x="779463" y="1560048"/>
            <a:ext cx="7583487" cy="4970066"/>
          </a:xfrm>
        </p:spPr>
        <p:txBody>
          <a:bodyPr>
            <a:normAutofit fontScale="62500" lnSpcReduction="20000"/>
          </a:bodyPr>
          <a:lstStyle/>
          <a:p>
            <a:r>
              <a:rPr lang="en-US" sz="4000" dirty="0" smtClean="0"/>
              <a:t>Is there a potential conflict between uses and/or needs?</a:t>
            </a:r>
          </a:p>
          <a:p>
            <a:r>
              <a:rPr lang="en-US" sz="4000" dirty="0" smtClean="0"/>
              <a:t>Can the issue be resolved by managing activities or resources in time or space?</a:t>
            </a:r>
          </a:p>
          <a:p>
            <a:r>
              <a:rPr lang="en-US" sz="4000" dirty="0" smtClean="0"/>
              <a:t>At what scale is the issue or problem occurring?</a:t>
            </a:r>
          </a:p>
          <a:p>
            <a:pPr lvl="1"/>
            <a:r>
              <a:rPr lang="en-US" sz="4000" dirty="0" smtClean="0"/>
              <a:t>Global</a:t>
            </a:r>
          </a:p>
          <a:p>
            <a:pPr lvl="1"/>
            <a:r>
              <a:rPr lang="en-US" sz="4000" dirty="0" smtClean="0"/>
              <a:t>Regional</a:t>
            </a:r>
          </a:p>
          <a:p>
            <a:pPr lvl="1"/>
            <a:r>
              <a:rPr lang="en-US" sz="4000" dirty="0" smtClean="0"/>
              <a:t>State</a:t>
            </a:r>
          </a:p>
          <a:p>
            <a:pPr lvl="1"/>
            <a:r>
              <a:rPr lang="en-US" sz="4000" dirty="0" smtClean="0"/>
              <a:t>Local</a:t>
            </a:r>
          </a:p>
          <a:p>
            <a:r>
              <a:rPr lang="en-US" sz="4000" dirty="0" smtClean="0"/>
              <a:t>Do we have an existing process to manage the particular issue or problem?</a:t>
            </a:r>
          </a:p>
          <a:p>
            <a:endParaRPr lang="en-US" dirty="0"/>
          </a:p>
        </p:txBody>
      </p:sp>
    </p:spTree>
    <p:extLst>
      <p:ext uri="{BB962C8B-B14F-4D97-AF65-F5344CB8AC3E}">
        <p14:creationId xmlns:p14="http://schemas.microsoft.com/office/powerpoint/2010/main" val="404200126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0000FF"/>
                </a:solidFill>
              </a:rPr>
              <a:t>Developing a Goal for MSP</a:t>
            </a:r>
            <a:endParaRPr lang="en-US" dirty="0">
              <a:solidFill>
                <a:srgbClr val="0000FF"/>
              </a:solidFill>
            </a:endParaRPr>
          </a:p>
        </p:txBody>
      </p:sp>
      <p:sp>
        <p:nvSpPr>
          <p:cNvPr id="3" name="Subtitle 2"/>
          <p:cNvSpPr>
            <a:spLocks noGrp="1"/>
          </p:cNvSpPr>
          <p:nvPr>
            <p:ph type="subTitle" idx="1"/>
          </p:nvPr>
        </p:nvSpPr>
        <p:spPr/>
        <p:txBody>
          <a:bodyPr>
            <a:normAutofit/>
          </a:bodyPr>
          <a:lstStyle/>
          <a:p>
            <a:endParaRPr lang="en-US" dirty="0" smtClean="0"/>
          </a:p>
          <a:p>
            <a:r>
              <a:rPr lang="en-US" sz="2000" dirty="0" smtClean="0"/>
              <a:t>Bridget Trosin</a:t>
            </a:r>
          </a:p>
          <a:p>
            <a:r>
              <a:rPr lang="en-US" sz="2000" dirty="0" smtClean="0"/>
              <a:t>WA Sea Grant</a:t>
            </a:r>
            <a:endParaRPr lang="en-US" sz="2000" dirty="0"/>
          </a:p>
        </p:txBody>
      </p:sp>
    </p:spTree>
    <p:extLst>
      <p:ext uri="{BB962C8B-B14F-4D97-AF65-F5344CB8AC3E}">
        <p14:creationId xmlns:p14="http://schemas.microsoft.com/office/powerpoint/2010/main" val="239562043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Developing a Goal for Washington’s Marine Spatial Plan</a:t>
            </a:r>
            <a:endParaRPr lang="en-US" dirty="0"/>
          </a:p>
        </p:txBody>
      </p:sp>
      <p:sp>
        <p:nvSpPr>
          <p:cNvPr id="3" name="Content Placeholder 2"/>
          <p:cNvSpPr>
            <a:spLocks noGrp="1"/>
          </p:cNvSpPr>
          <p:nvPr>
            <p:ph idx="1"/>
          </p:nvPr>
        </p:nvSpPr>
        <p:spPr>
          <a:xfrm>
            <a:off x="958926" y="1739523"/>
            <a:ext cx="7583487" cy="4652533"/>
          </a:xfrm>
        </p:spPr>
        <p:txBody>
          <a:bodyPr/>
          <a:lstStyle/>
          <a:p>
            <a:r>
              <a:rPr lang="en-US" sz="2400" dirty="0" smtClean="0"/>
              <a:t>Outcome: To develop 1 overarching goal for WA MSP</a:t>
            </a:r>
          </a:p>
          <a:p>
            <a:r>
              <a:rPr lang="en-US" sz="2400" dirty="0" smtClean="0"/>
              <a:t>The goal will answer the question: “Marine spatial planning will contribute to ………..”</a:t>
            </a:r>
          </a:p>
          <a:p>
            <a:pPr marL="0" indent="0">
              <a:buNone/>
            </a:pPr>
            <a:r>
              <a:rPr lang="en-US" sz="2400" dirty="0" smtClean="0"/>
              <a:t>           - a healthy marine ecosystem?</a:t>
            </a:r>
          </a:p>
          <a:p>
            <a:pPr marL="0" indent="0">
              <a:buNone/>
            </a:pPr>
            <a:r>
              <a:rPr lang="en-US" sz="2400" dirty="0"/>
              <a:t> </a:t>
            </a:r>
            <a:r>
              <a:rPr lang="en-US" sz="2400" dirty="0" smtClean="0"/>
              <a:t>          - a healthy economy?</a:t>
            </a:r>
          </a:p>
          <a:p>
            <a:pPr marL="0" indent="0">
              <a:buNone/>
            </a:pPr>
            <a:r>
              <a:rPr lang="en-US" sz="2400" dirty="0"/>
              <a:t> </a:t>
            </a:r>
            <a:r>
              <a:rPr lang="en-US" sz="2400" dirty="0" smtClean="0"/>
              <a:t>           -a sustainable future for the next generation?</a:t>
            </a:r>
          </a:p>
          <a:p>
            <a:r>
              <a:rPr lang="en-US" sz="2400" dirty="0" smtClean="0"/>
              <a:t>Think big and broad</a:t>
            </a:r>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191419222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317" y="193280"/>
            <a:ext cx="8517604" cy="1573854"/>
          </a:xfrm>
        </p:spPr>
        <p:txBody>
          <a:bodyPr/>
          <a:lstStyle/>
          <a:p>
            <a:pPr algn="ctr"/>
            <a:r>
              <a:rPr lang="en-US" dirty="0" smtClean="0"/>
              <a:t>General outline of how a plan’s goal, objectives, and activities fit together</a:t>
            </a:r>
            <a:endParaRPr lang="en-US" dirty="0"/>
          </a:p>
        </p:txBody>
      </p:sp>
      <p:sp>
        <p:nvSpPr>
          <p:cNvPr id="3" name="Content Placeholder 2"/>
          <p:cNvSpPr>
            <a:spLocks noGrp="1"/>
          </p:cNvSpPr>
          <p:nvPr>
            <p:ph idx="1"/>
          </p:nvPr>
        </p:nvSpPr>
        <p:spPr>
          <a:xfrm>
            <a:off x="779463" y="2057054"/>
            <a:ext cx="7583487" cy="3980675"/>
          </a:xfrm>
        </p:spPr>
        <p:txBody>
          <a:bodyPr>
            <a:normAutofit/>
          </a:bodyPr>
          <a:lstStyle/>
          <a:p>
            <a:pPr marL="0" indent="0">
              <a:lnSpc>
                <a:spcPct val="50000"/>
              </a:lnSpc>
              <a:buNone/>
            </a:pPr>
            <a:r>
              <a:rPr lang="en-US" sz="2000" dirty="0" smtClean="0"/>
              <a:t>GOAL</a:t>
            </a:r>
          </a:p>
          <a:p>
            <a:pPr marL="0" indent="0">
              <a:lnSpc>
                <a:spcPct val="50000"/>
              </a:lnSpc>
              <a:buNone/>
            </a:pPr>
            <a:r>
              <a:rPr lang="en-US" sz="2000" dirty="0" smtClean="0"/>
              <a:t>Objective 1</a:t>
            </a:r>
          </a:p>
          <a:p>
            <a:pPr>
              <a:lnSpc>
                <a:spcPct val="50000"/>
              </a:lnSpc>
            </a:pPr>
            <a:r>
              <a:rPr lang="en-US" sz="2000" dirty="0" smtClean="0"/>
              <a:t>Activity 1</a:t>
            </a:r>
          </a:p>
          <a:p>
            <a:pPr>
              <a:lnSpc>
                <a:spcPct val="50000"/>
              </a:lnSpc>
            </a:pPr>
            <a:r>
              <a:rPr lang="en-US" sz="2000" dirty="0" smtClean="0"/>
              <a:t>Activity 2</a:t>
            </a:r>
          </a:p>
          <a:p>
            <a:pPr>
              <a:lnSpc>
                <a:spcPct val="50000"/>
              </a:lnSpc>
            </a:pPr>
            <a:r>
              <a:rPr lang="en-US" sz="2000" dirty="0" smtClean="0"/>
              <a:t>Activity 3</a:t>
            </a:r>
          </a:p>
          <a:p>
            <a:pPr marL="0" indent="0">
              <a:lnSpc>
                <a:spcPct val="50000"/>
              </a:lnSpc>
              <a:buNone/>
            </a:pPr>
            <a:endParaRPr lang="en-US" sz="2000" dirty="0" smtClean="0"/>
          </a:p>
          <a:p>
            <a:pPr marL="0" indent="0">
              <a:lnSpc>
                <a:spcPct val="50000"/>
              </a:lnSpc>
              <a:buNone/>
            </a:pPr>
            <a:r>
              <a:rPr lang="en-US" sz="2000" dirty="0" smtClean="0"/>
              <a:t>Objective 2</a:t>
            </a:r>
          </a:p>
          <a:p>
            <a:pPr>
              <a:lnSpc>
                <a:spcPct val="50000"/>
              </a:lnSpc>
            </a:pPr>
            <a:r>
              <a:rPr lang="en-US" sz="2000" dirty="0" smtClean="0"/>
              <a:t>Activity 1</a:t>
            </a:r>
          </a:p>
          <a:p>
            <a:pPr>
              <a:lnSpc>
                <a:spcPct val="50000"/>
              </a:lnSpc>
            </a:pPr>
            <a:r>
              <a:rPr lang="en-US" sz="2000" dirty="0" smtClean="0"/>
              <a:t>Activity 2</a:t>
            </a:r>
          </a:p>
          <a:p>
            <a:pPr>
              <a:lnSpc>
                <a:spcPct val="50000"/>
              </a:lnSpc>
            </a:pPr>
            <a:r>
              <a:rPr lang="en-US" sz="2000" dirty="0" smtClean="0"/>
              <a:t>Activity 3</a:t>
            </a:r>
            <a:endParaRPr lang="en-US" sz="2000" dirty="0"/>
          </a:p>
        </p:txBody>
      </p:sp>
    </p:spTree>
    <p:extLst>
      <p:ext uri="{BB962C8B-B14F-4D97-AF65-F5344CB8AC3E}">
        <p14:creationId xmlns:p14="http://schemas.microsoft.com/office/powerpoint/2010/main" val="355683113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234698"/>
            <a:ext cx="7583487" cy="814538"/>
          </a:xfrm>
        </p:spPr>
        <p:txBody>
          <a:bodyPr/>
          <a:lstStyle/>
          <a:p>
            <a:r>
              <a:rPr lang="en-US" dirty="0" smtClean="0"/>
              <a:t> Examples from other state plans</a:t>
            </a:r>
            <a:endParaRPr lang="en-US" dirty="0"/>
          </a:p>
        </p:txBody>
      </p:sp>
      <p:sp>
        <p:nvSpPr>
          <p:cNvPr id="3" name="Content Placeholder 2"/>
          <p:cNvSpPr>
            <a:spLocks noGrp="1"/>
          </p:cNvSpPr>
          <p:nvPr>
            <p:ph idx="1"/>
          </p:nvPr>
        </p:nvSpPr>
        <p:spPr>
          <a:xfrm>
            <a:off x="779463" y="1187293"/>
            <a:ext cx="7583487" cy="5439461"/>
          </a:xfrm>
        </p:spPr>
        <p:txBody>
          <a:bodyPr>
            <a:normAutofit fontScale="92500"/>
          </a:bodyPr>
          <a:lstStyle/>
          <a:p>
            <a:pPr marL="0" indent="0">
              <a:buNone/>
            </a:pPr>
            <a:r>
              <a:rPr lang="en-US" u="sng" dirty="0" smtClean="0"/>
              <a:t>Rhode Island</a:t>
            </a:r>
          </a:p>
          <a:p>
            <a:pPr marL="0" indent="0">
              <a:buNone/>
            </a:pPr>
            <a:r>
              <a:rPr lang="en-US" dirty="0" smtClean="0"/>
              <a:t>Foster </a:t>
            </a:r>
            <a:r>
              <a:rPr lang="en-US" dirty="0"/>
              <a:t>a properly functioning ecosystem that is both ecologically sound and </a:t>
            </a:r>
            <a:r>
              <a:rPr lang="en-US" dirty="0" smtClean="0"/>
              <a:t>economically </a:t>
            </a:r>
            <a:r>
              <a:rPr lang="en-US" dirty="0"/>
              <a:t>beneficial. Restore and maintain the ecological capacity, integrity, </a:t>
            </a:r>
            <a:r>
              <a:rPr lang="en-US" dirty="0" smtClean="0"/>
              <a:t>and </a:t>
            </a:r>
            <a:r>
              <a:rPr lang="en-US" dirty="0"/>
              <a:t>resilience of the Ocean SAMP’s biophysical and socio-economic systems. </a:t>
            </a:r>
            <a:r>
              <a:rPr lang="en-US" dirty="0" smtClean="0"/>
              <a:t>Conduct </a:t>
            </a:r>
            <a:r>
              <a:rPr lang="en-US" dirty="0"/>
              <a:t>research to better understand the current status of the natural resources, </a:t>
            </a:r>
            <a:r>
              <a:rPr lang="en-US" dirty="0" smtClean="0"/>
              <a:t>ecosystem </a:t>
            </a:r>
            <a:r>
              <a:rPr lang="en-US" dirty="0"/>
              <a:t>conditions, and the implications of various human activities. Set </a:t>
            </a:r>
            <a:r>
              <a:rPr lang="en-US" dirty="0" smtClean="0"/>
              <a:t>standards </a:t>
            </a:r>
            <a:r>
              <a:rPr lang="en-US" dirty="0"/>
              <a:t>within the SAMP document to protect and where possible restore and </a:t>
            </a:r>
            <a:r>
              <a:rPr lang="en-US" dirty="0" smtClean="0"/>
              <a:t>enhance </a:t>
            </a:r>
            <a:r>
              <a:rPr lang="en-US" dirty="0"/>
              <a:t>natural resources and ensure that impacts from future activities are </a:t>
            </a:r>
            <a:r>
              <a:rPr lang="en-US" dirty="0" smtClean="0"/>
              <a:t>avoided </a:t>
            </a:r>
            <a:r>
              <a:rPr lang="en-US" dirty="0"/>
              <a:t>and, if they are unavoidable, are minimized and mitigated so they are </a:t>
            </a:r>
            <a:r>
              <a:rPr lang="en-US" dirty="0" smtClean="0"/>
              <a:t>acceptable </a:t>
            </a:r>
            <a:r>
              <a:rPr lang="en-US" dirty="0"/>
              <a:t>to the scientific community and the people of Rhode Island. Establish </a:t>
            </a:r>
            <a:r>
              <a:rPr lang="en-US" dirty="0" smtClean="0"/>
              <a:t>monitoring </a:t>
            </a:r>
            <a:r>
              <a:rPr lang="en-US" dirty="0"/>
              <a:t>protocols to evaluate the consequences of decisions and adapt </a:t>
            </a:r>
            <a:r>
              <a:rPr lang="en-US" dirty="0" smtClean="0"/>
              <a:t>management </a:t>
            </a:r>
            <a:r>
              <a:rPr lang="en-US" dirty="0"/>
              <a:t>to the monitoring results. </a:t>
            </a:r>
          </a:p>
          <a:p>
            <a:endParaRPr lang="en-US" dirty="0"/>
          </a:p>
          <a:p>
            <a:pPr marL="0" indent="0">
              <a:buNone/>
            </a:pPr>
            <a:endParaRPr lang="en-US" dirty="0"/>
          </a:p>
        </p:txBody>
      </p:sp>
      <p:sp>
        <p:nvSpPr>
          <p:cNvPr id="4" name="Oval 3"/>
          <p:cNvSpPr/>
          <p:nvPr/>
        </p:nvSpPr>
        <p:spPr>
          <a:xfrm>
            <a:off x="-110439" y="1453069"/>
            <a:ext cx="8973165" cy="1087187"/>
          </a:xfrm>
          <a:prstGeom prst="ellipse">
            <a:avLst/>
          </a:prstGeom>
          <a:gradFill flip="none" rotWithShape="1">
            <a:gsLst>
              <a:gs pos="0">
                <a:schemeClr val="accent1">
                  <a:shade val="51000"/>
                  <a:satMod val="130000"/>
                  <a:alpha val="0"/>
                </a:schemeClr>
              </a:gs>
              <a:gs pos="80000">
                <a:schemeClr val="accent1">
                  <a:shade val="93000"/>
                  <a:satMod val="130000"/>
                  <a:alpha val="0"/>
                </a:schemeClr>
              </a:gs>
              <a:gs pos="100000">
                <a:schemeClr val="accent1">
                  <a:shade val="94000"/>
                  <a:satMod val="135000"/>
                  <a:alpha val="0"/>
                </a:schemeClr>
              </a:gs>
            </a:gsLst>
            <a:lin ang="16200000" scaled="0"/>
            <a:tileRect/>
          </a:gradFill>
          <a:ln w="57150" cmpd="sng">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a:off x="5551668" y="1187293"/>
            <a:ext cx="1074669" cy="2657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626337" y="1002627"/>
            <a:ext cx="653995" cy="369332"/>
          </a:xfrm>
          <a:prstGeom prst="rect">
            <a:avLst/>
          </a:prstGeom>
          <a:noFill/>
        </p:spPr>
        <p:txBody>
          <a:bodyPr wrap="none" rtlCol="0">
            <a:spAutoFit/>
          </a:bodyPr>
          <a:lstStyle/>
          <a:p>
            <a:r>
              <a:rPr lang="en-US" dirty="0" smtClean="0"/>
              <a:t>Goal</a:t>
            </a:r>
            <a:endParaRPr lang="en-US" dirty="0"/>
          </a:p>
        </p:txBody>
      </p:sp>
    </p:spTree>
    <p:extLst>
      <p:ext uri="{BB962C8B-B14F-4D97-AF65-F5344CB8AC3E}">
        <p14:creationId xmlns:p14="http://schemas.microsoft.com/office/powerpoint/2010/main" val="283903612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930545"/>
          </a:xfrm>
        </p:spPr>
        <p:txBody>
          <a:bodyPr/>
          <a:lstStyle/>
          <a:p>
            <a:pPr algn="ctr"/>
            <a:r>
              <a:rPr lang="en-US" sz="3600" dirty="0" smtClean="0"/>
              <a:t>Examples from other state plans continued</a:t>
            </a:r>
            <a:endParaRPr lang="en-US" sz="3600" dirty="0"/>
          </a:p>
        </p:txBody>
      </p:sp>
      <p:sp>
        <p:nvSpPr>
          <p:cNvPr id="3" name="Content Placeholder 2"/>
          <p:cNvSpPr>
            <a:spLocks noGrp="1"/>
          </p:cNvSpPr>
          <p:nvPr>
            <p:ph idx="1"/>
          </p:nvPr>
        </p:nvSpPr>
        <p:spPr>
          <a:xfrm>
            <a:off x="427951" y="1187294"/>
            <a:ext cx="8420970" cy="5425654"/>
          </a:xfrm>
        </p:spPr>
        <p:txBody>
          <a:bodyPr>
            <a:normAutofit fontScale="92500" lnSpcReduction="20000"/>
          </a:bodyPr>
          <a:lstStyle/>
          <a:p>
            <a:pPr marL="0" indent="0">
              <a:buNone/>
            </a:pPr>
            <a:r>
              <a:rPr lang="en-US" u="sng" dirty="0" smtClean="0"/>
              <a:t>Oregon</a:t>
            </a:r>
          </a:p>
          <a:p>
            <a:pPr marL="0" indent="0">
              <a:buNone/>
            </a:pPr>
            <a:r>
              <a:rPr lang="en-US" dirty="0" smtClean="0"/>
              <a:t>Goal 19:  Ocean Resources</a:t>
            </a:r>
          </a:p>
          <a:p>
            <a:pPr marL="0" indent="0">
              <a:buNone/>
            </a:pPr>
            <a:r>
              <a:rPr lang="en-US" dirty="0" smtClean="0"/>
              <a:t>“To </a:t>
            </a:r>
            <a:r>
              <a:rPr lang="en-US" dirty="0"/>
              <a:t>conserve marine resources and ecological functions for the purpose of providing long-term ecological, economic, and social value and benefits to future generations</a:t>
            </a:r>
            <a:r>
              <a:rPr lang="en-US" dirty="0" smtClean="0"/>
              <a:t>.”</a:t>
            </a:r>
            <a:endParaRPr lang="en-US" dirty="0"/>
          </a:p>
          <a:p>
            <a:pPr marL="0" indent="0">
              <a:buNone/>
            </a:pPr>
            <a:r>
              <a:rPr lang="en-US" dirty="0" smtClean="0"/>
              <a:t>Goal 17: Coastal </a:t>
            </a:r>
            <a:r>
              <a:rPr lang="en-US" dirty="0" err="1" smtClean="0"/>
              <a:t>Shorelands</a:t>
            </a:r>
            <a:endParaRPr lang="en-US" dirty="0" smtClean="0"/>
          </a:p>
          <a:p>
            <a:pPr marL="0" indent="0">
              <a:buNone/>
            </a:pPr>
            <a:r>
              <a:rPr lang="en-US" dirty="0" smtClean="0"/>
              <a:t>“To </a:t>
            </a:r>
            <a:r>
              <a:rPr lang="en-US" dirty="0"/>
              <a:t>conserve, protect, where appropriate, develop and where appropriate restore the resources and benefits of all coastal </a:t>
            </a:r>
            <a:r>
              <a:rPr lang="en-US" dirty="0" err="1"/>
              <a:t>shorelands</a:t>
            </a:r>
            <a:r>
              <a:rPr lang="en-US" dirty="0"/>
              <a:t>, recognizing their value for protection and maintenance of water quality, fish and wildlife habitat, water-dependent uses, economic resources and recreation and aesthetics. The management of these </a:t>
            </a:r>
            <a:r>
              <a:rPr lang="en-US" dirty="0" err="1"/>
              <a:t>shoreland</a:t>
            </a:r>
            <a:r>
              <a:rPr lang="en-US" dirty="0"/>
              <a:t> areas shall be compatible with the characteristics of the adjacent coastal waters; and </a:t>
            </a:r>
            <a:r>
              <a:rPr lang="en-US" dirty="0" smtClean="0"/>
              <a:t>To </a:t>
            </a:r>
            <a:r>
              <a:rPr lang="en-US" dirty="0"/>
              <a:t>reduce the hazard to human life and property, and the adverse effects upon water quality and fish and wildlife habitat, resulting from the use and enjoyment of Oregon’s coastal </a:t>
            </a:r>
            <a:r>
              <a:rPr lang="en-US" dirty="0" err="1"/>
              <a:t>shorelands</a:t>
            </a:r>
            <a:r>
              <a:rPr lang="en-US" dirty="0" smtClean="0"/>
              <a:t>.”</a:t>
            </a:r>
            <a:endParaRPr lang="en-US" dirty="0"/>
          </a:p>
          <a:p>
            <a:pPr marL="0" indent="0">
              <a:buNone/>
            </a:pPr>
            <a:endParaRPr lang="en-US" dirty="0"/>
          </a:p>
        </p:txBody>
      </p:sp>
    </p:spTree>
    <p:extLst>
      <p:ext uri="{BB962C8B-B14F-4D97-AF65-F5344CB8AC3E}">
        <p14:creationId xmlns:p14="http://schemas.microsoft.com/office/powerpoint/2010/main" val="345855009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936653"/>
          </a:xfrm>
        </p:spPr>
        <p:txBody>
          <a:bodyPr/>
          <a:lstStyle/>
          <a:p>
            <a:pPr algn="ctr"/>
            <a:r>
              <a:rPr lang="en-US" dirty="0" smtClean="0"/>
              <a:t>Workshop Participants</a:t>
            </a:r>
            <a:endParaRPr lang="en-US" dirty="0"/>
          </a:p>
        </p:txBody>
      </p:sp>
      <p:sp>
        <p:nvSpPr>
          <p:cNvPr id="5" name="TextBox 4"/>
          <p:cNvSpPr txBox="1"/>
          <p:nvPr/>
        </p:nvSpPr>
        <p:spPr>
          <a:xfrm>
            <a:off x="341635" y="4574733"/>
            <a:ext cx="2990834" cy="187743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b="1" dirty="0" smtClean="0"/>
              <a:t>State Agencies</a:t>
            </a:r>
          </a:p>
          <a:p>
            <a:pPr marL="285750" indent="-285750">
              <a:buFont typeface="Arial"/>
              <a:buChar char="•"/>
            </a:pPr>
            <a:r>
              <a:rPr lang="en-US" sz="1400" dirty="0" smtClean="0"/>
              <a:t>WA Dept. of Ecology</a:t>
            </a:r>
          </a:p>
          <a:p>
            <a:pPr marL="285750" indent="-285750">
              <a:buFont typeface="Arial"/>
              <a:buChar char="•"/>
            </a:pPr>
            <a:r>
              <a:rPr lang="en-US" sz="1400" dirty="0" smtClean="0"/>
              <a:t>WA Dept. of Natural Resources</a:t>
            </a:r>
          </a:p>
          <a:p>
            <a:pPr marL="285750" indent="-285750">
              <a:buFont typeface="Arial"/>
              <a:buChar char="•"/>
            </a:pPr>
            <a:r>
              <a:rPr lang="en-US" sz="1400" dirty="0" smtClean="0"/>
              <a:t>WA Sea Grant</a:t>
            </a:r>
          </a:p>
          <a:p>
            <a:pPr marL="285750" indent="-285750">
              <a:buFont typeface="Arial"/>
              <a:buChar char="•"/>
            </a:pPr>
            <a:r>
              <a:rPr lang="en-US" sz="1400" dirty="0" smtClean="0"/>
              <a:t>WA Dept. of Fish and Wildlife</a:t>
            </a:r>
          </a:p>
          <a:p>
            <a:pPr marL="285750" indent="-285750">
              <a:buFont typeface="Arial"/>
              <a:buChar char="•"/>
            </a:pPr>
            <a:r>
              <a:rPr lang="en-US" sz="1400" dirty="0" smtClean="0"/>
              <a:t>WA State Parks</a:t>
            </a:r>
          </a:p>
          <a:p>
            <a:pPr marL="285750" indent="-285750">
              <a:buFont typeface="Arial"/>
              <a:buChar char="•"/>
            </a:pPr>
            <a:r>
              <a:rPr lang="en-US" sz="1400" dirty="0" smtClean="0"/>
              <a:t>WA Dept. of Commerce</a:t>
            </a:r>
          </a:p>
          <a:p>
            <a:pPr marL="285750" indent="-285750">
              <a:buFont typeface="Arial"/>
              <a:buChar char="•"/>
            </a:pPr>
            <a:r>
              <a:rPr lang="en-US" sz="1400" dirty="0" smtClean="0"/>
              <a:t>WA Dept. of Health</a:t>
            </a:r>
          </a:p>
        </p:txBody>
      </p:sp>
      <p:sp>
        <p:nvSpPr>
          <p:cNvPr id="6" name="TextBox 5"/>
          <p:cNvSpPr txBox="1"/>
          <p:nvPr/>
        </p:nvSpPr>
        <p:spPr>
          <a:xfrm>
            <a:off x="3494796" y="1425390"/>
            <a:ext cx="2568580" cy="37240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smtClean="0"/>
              <a:t>Washington Coastal </a:t>
            </a:r>
          </a:p>
          <a:p>
            <a:r>
              <a:rPr lang="en-US" b="1" dirty="0" smtClean="0"/>
              <a:t>Marine Advisory Council</a:t>
            </a:r>
          </a:p>
          <a:p>
            <a:pPr marL="285750" indent="-285750">
              <a:buFont typeface="Arial"/>
              <a:buChar char="•"/>
            </a:pPr>
            <a:r>
              <a:rPr lang="en-US" sz="1400" dirty="0" smtClean="0"/>
              <a:t>Coastal MRCs</a:t>
            </a:r>
          </a:p>
          <a:p>
            <a:pPr marL="285750" indent="-285750">
              <a:buFont typeface="Arial"/>
              <a:buChar char="•"/>
            </a:pPr>
            <a:r>
              <a:rPr lang="en-US" sz="1400" dirty="0" smtClean="0"/>
              <a:t>Commercial Fishing</a:t>
            </a:r>
          </a:p>
          <a:p>
            <a:pPr marL="285750" indent="-285750">
              <a:buFont typeface="Arial"/>
              <a:buChar char="•"/>
            </a:pPr>
            <a:r>
              <a:rPr lang="en-US" sz="1400" dirty="0" smtClean="0"/>
              <a:t>Recreational Fishing</a:t>
            </a:r>
          </a:p>
          <a:p>
            <a:pPr marL="285750" indent="-285750">
              <a:buFont typeface="Arial"/>
              <a:buChar char="•"/>
            </a:pPr>
            <a:r>
              <a:rPr lang="en-US" sz="1400" dirty="0" smtClean="0"/>
              <a:t>Economic Development</a:t>
            </a:r>
          </a:p>
          <a:p>
            <a:pPr marL="285750" indent="-285750">
              <a:buFont typeface="Arial"/>
              <a:buChar char="•"/>
            </a:pPr>
            <a:r>
              <a:rPr lang="en-US" sz="1400" dirty="0" smtClean="0"/>
              <a:t>Conservation</a:t>
            </a:r>
          </a:p>
          <a:p>
            <a:pPr marL="285750" indent="-285750">
              <a:buFont typeface="Arial"/>
              <a:buChar char="•"/>
            </a:pPr>
            <a:r>
              <a:rPr lang="en-US" sz="1400" dirty="0" smtClean="0"/>
              <a:t>Ports</a:t>
            </a:r>
          </a:p>
          <a:p>
            <a:pPr marL="285750" indent="-285750">
              <a:buFont typeface="Arial"/>
              <a:buChar char="•"/>
            </a:pPr>
            <a:r>
              <a:rPr lang="en-US" sz="1400" dirty="0" smtClean="0"/>
              <a:t>Energy</a:t>
            </a:r>
          </a:p>
          <a:p>
            <a:pPr marL="285750" indent="-285750">
              <a:buFont typeface="Arial"/>
              <a:buChar char="•"/>
            </a:pPr>
            <a:r>
              <a:rPr lang="en-US" sz="1400" dirty="0" smtClean="0"/>
              <a:t>Education</a:t>
            </a:r>
          </a:p>
          <a:p>
            <a:pPr marL="285750" indent="-285750">
              <a:buFont typeface="Arial"/>
              <a:buChar char="•"/>
            </a:pPr>
            <a:r>
              <a:rPr lang="en-US" sz="1400" dirty="0" smtClean="0"/>
              <a:t>Citizen</a:t>
            </a:r>
          </a:p>
          <a:p>
            <a:pPr marL="285750" indent="-285750">
              <a:buFont typeface="Arial"/>
              <a:buChar char="•"/>
            </a:pPr>
            <a:r>
              <a:rPr lang="en-US" sz="1400" dirty="0" smtClean="0"/>
              <a:t>Science</a:t>
            </a:r>
          </a:p>
          <a:p>
            <a:pPr marL="285750" indent="-285750">
              <a:buFont typeface="Arial"/>
              <a:buChar char="•"/>
            </a:pPr>
            <a:r>
              <a:rPr lang="en-US" sz="1400" dirty="0" smtClean="0"/>
              <a:t>Aquaculture</a:t>
            </a:r>
          </a:p>
          <a:p>
            <a:pPr marL="285750" indent="-285750">
              <a:buFont typeface="Arial"/>
              <a:buChar char="•"/>
            </a:pPr>
            <a:r>
              <a:rPr lang="en-US" sz="1400" dirty="0" smtClean="0"/>
              <a:t>Shipping</a:t>
            </a:r>
          </a:p>
          <a:p>
            <a:pPr marL="285750" indent="-285750">
              <a:buFont typeface="Arial"/>
              <a:buChar char="•"/>
            </a:pPr>
            <a:r>
              <a:rPr lang="en-US" sz="1400" dirty="0" smtClean="0"/>
              <a:t>Tourism</a:t>
            </a:r>
            <a:endParaRPr lang="en-US" sz="1400" dirty="0"/>
          </a:p>
        </p:txBody>
      </p:sp>
      <p:sp>
        <p:nvSpPr>
          <p:cNvPr id="7" name="TextBox 6"/>
          <p:cNvSpPr txBox="1"/>
          <p:nvPr/>
        </p:nvSpPr>
        <p:spPr>
          <a:xfrm>
            <a:off x="341635" y="2800527"/>
            <a:ext cx="2583960" cy="166199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b="1" dirty="0" smtClean="0"/>
              <a:t>Local Governments</a:t>
            </a:r>
          </a:p>
          <a:p>
            <a:pPr marL="285750" indent="-285750">
              <a:buFont typeface="Arial"/>
              <a:buChar char="•"/>
            </a:pPr>
            <a:r>
              <a:rPr lang="en-US" sz="1400" dirty="0" smtClean="0"/>
              <a:t>Pacific County</a:t>
            </a:r>
          </a:p>
          <a:p>
            <a:pPr marL="285750" indent="-285750">
              <a:buFont typeface="Arial"/>
              <a:buChar char="•"/>
            </a:pPr>
            <a:r>
              <a:rPr lang="en-US" sz="1400" dirty="0" smtClean="0"/>
              <a:t>Clallam County</a:t>
            </a:r>
          </a:p>
          <a:p>
            <a:pPr marL="285750" indent="-285750">
              <a:buFont typeface="Arial"/>
              <a:buChar char="•"/>
            </a:pPr>
            <a:r>
              <a:rPr lang="en-US" sz="1400" dirty="0" smtClean="0"/>
              <a:t>Jefferson County</a:t>
            </a:r>
          </a:p>
          <a:p>
            <a:pPr marL="285750" indent="-285750">
              <a:buFont typeface="Arial"/>
              <a:buChar char="•"/>
            </a:pPr>
            <a:r>
              <a:rPr lang="en-US" sz="1400" dirty="0" smtClean="0"/>
              <a:t>Grays Harbor County</a:t>
            </a:r>
          </a:p>
          <a:p>
            <a:pPr marL="285750" indent="-285750">
              <a:buFont typeface="Arial"/>
              <a:buChar char="•"/>
            </a:pPr>
            <a:r>
              <a:rPr lang="en-US" sz="1400" dirty="0" smtClean="0"/>
              <a:t>City of Westport</a:t>
            </a:r>
          </a:p>
          <a:p>
            <a:pPr marL="285750" indent="-285750">
              <a:buFont typeface="Arial"/>
              <a:buChar char="•"/>
            </a:pPr>
            <a:r>
              <a:rPr lang="en-US" sz="1400" dirty="0" smtClean="0"/>
              <a:t>City of Ocean Shores</a:t>
            </a:r>
          </a:p>
        </p:txBody>
      </p:sp>
      <p:sp>
        <p:nvSpPr>
          <p:cNvPr id="8" name="TextBox 7"/>
          <p:cNvSpPr txBox="1"/>
          <p:nvPr/>
        </p:nvSpPr>
        <p:spPr>
          <a:xfrm>
            <a:off x="6206605" y="1425390"/>
            <a:ext cx="2597226" cy="338554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smtClean="0"/>
              <a:t>Federal Agencies</a:t>
            </a:r>
          </a:p>
          <a:p>
            <a:pPr marL="285750" indent="-285750">
              <a:buFont typeface="Arial"/>
              <a:buChar char="•"/>
            </a:pPr>
            <a:r>
              <a:rPr lang="en-US" sz="1400" dirty="0" smtClean="0"/>
              <a:t>Olympic Coast National Marine Sanctuary</a:t>
            </a:r>
          </a:p>
          <a:p>
            <a:pPr marL="285750" indent="-285750">
              <a:buFont typeface="Arial"/>
              <a:buChar char="•"/>
            </a:pPr>
            <a:r>
              <a:rPr lang="en-US" sz="1400" dirty="0" smtClean="0"/>
              <a:t>Olympic National Park</a:t>
            </a:r>
          </a:p>
          <a:p>
            <a:pPr marL="285750" indent="-285750">
              <a:buFont typeface="Arial"/>
              <a:buChar char="•"/>
            </a:pPr>
            <a:r>
              <a:rPr lang="en-US" sz="1400" dirty="0" smtClean="0"/>
              <a:t>NOAA- National Marine Fisheries Service</a:t>
            </a:r>
          </a:p>
          <a:p>
            <a:pPr marL="285750" indent="-285750">
              <a:buFont typeface="Arial"/>
              <a:buChar char="•"/>
            </a:pPr>
            <a:r>
              <a:rPr lang="en-US" sz="1400" dirty="0" smtClean="0"/>
              <a:t>U.S. Fish and Wildlife Service</a:t>
            </a:r>
          </a:p>
          <a:p>
            <a:pPr marL="285750" indent="-285750">
              <a:buFont typeface="Arial"/>
              <a:buChar char="•"/>
            </a:pPr>
            <a:r>
              <a:rPr lang="en-US" sz="1400" dirty="0" smtClean="0"/>
              <a:t>NOAA- Office of Coastal Resource Management</a:t>
            </a:r>
          </a:p>
          <a:p>
            <a:pPr marL="285750" indent="-285750">
              <a:buFont typeface="Arial"/>
              <a:buChar char="•"/>
            </a:pPr>
            <a:r>
              <a:rPr lang="en-US" sz="1400" dirty="0" smtClean="0"/>
              <a:t>U.S. Navy</a:t>
            </a:r>
          </a:p>
          <a:p>
            <a:pPr marL="285750" indent="-285750">
              <a:buFont typeface="Arial"/>
              <a:buChar char="•"/>
            </a:pPr>
            <a:r>
              <a:rPr lang="en-US" sz="1400" dirty="0" smtClean="0"/>
              <a:t>U.S. Geological Service</a:t>
            </a:r>
          </a:p>
          <a:p>
            <a:pPr marL="285750" indent="-285750">
              <a:buFont typeface="Arial"/>
              <a:buChar char="•"/>
            </a:pPr>
            <a:r>
              <a:rPr lang="en-US" sz="1400" dirty="0" smtClean="0"/>
              <a:t>U.S. Coast Guard</a:t>
            </a:r>
          </a:p>
          <a:p>
            <a:pPr marL="285750" indent="-285750">
              <a:buFont typeface="Arial"/>
              <a:buChar char="•"/>
            </a:pPr>
            <a:r>
              <a:rPr lang="en-US" sz="1400" dirty="0" smtClean="0"/>
              <a:t>U.S. Army Corps of Engineers</a:t>
            </a:r>
          </a:p>
        </p:txBody>
      </p:sp>
      <p:sp>
        <p:nvSpPr>
          <p:cNvPr id="9" name="TextBox 8"/>
          <p:cNvSpPr txBox="1"/>
          <p:nvPr/>
        </p:nvSpPr>
        <p:spPr>
          <a:xfrm>
            <a:off x="341635" y="1425390"/>
            <a:ext cx="2583960" cy="123110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smtClean="0"/>
              <a:t>Coastal Treaty Tribes</a:t>
            </a:r>
          </a:p>
          <a:p>
            <a:pPr marL="285750" indent="-285750">
              <a:buFont typeface="Arial"/>
              <a:buChar char="•"/>
            </a:pPr>
            <a:r>
              <a:rPr lang="en-US" sz="1400" dirty="0" smtClean="0"/>
              <a:t>Quileute</a:t>
            </a:r>
          </a:p>
          <a:p>
            <a:pPr marL="285750" indent="-285750">
              <a:buFont typeface="Arial"/>
              <a:buChar char="•"/>
            </a:pPr>
            <a:r>
              <a:rPr lang="en-US" sz="1400" dirty="0" smtClean="0"/>
              <a:t>Quinault</a:t>
            </a:r>
          </a:p>
          <a:p>
            <a:pPr marL="285750" indent="-285750">
              <a:buFont typeface="Arial"/>
              <a:buChar char="•"/>
            </a:pPr>
            <a:r>
              <a:rPr lang="en-US" sz="1400" dirty="0" smtClean="0"/>
              <a:t>Makah</a:t>
            </a:r>
          </a:p>
          <a:p>
            <a:pPr marL="285750" indent="-285750">
              <a:buFont typeface="Arial"/>
              <a:buChar char="•"/>
            </a:pPr>
            <a:r>
              <a:rPr lang="en-US" sz="1400" dirty="0" smtClean="0"/>
              <a:t>Hoh</a:t>
            </a:r>
            <a:endParaRPr lang="en-US" sz="1400" dirty="0"/>
          </a:p>
        </p:txBody>
      </p:sp>
    </p:spTree>
    <p:extLst>
      <p:ext uri="{BB962C8B-B14F-4D97-AF65-F5344CB8AC3E}">
        <p14:creationId xmlns:p14="http://schemas.microsoft.com/office/powerpoint/2010/main" val="105083126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Goal Criteria</a:t>
            </a:r>
            <a:endParaRPr lang="en-US" dirty="0"/>
          </a:p>
        </p:txBody>
      </p:sp>
      <p:sp>
        <p:nvSpPr>
          <p:cNvPr id="3" name="Content Placeholder 2"/>
          <p:cNvSpPr>
            <a:spLocks noGrp="1"/>
          </p:cNvSpPr>
          <p:nvPr>
            <p:ph idx="1"/>
          </p:nvPr>
        </p:nvSpPr>
        <p:spPr/>
        <p:txBody>
          <a:bodyPr/>
          <a:lstStyle/>
          <a:p>
            <a:r>
              <a:rPr lang="en-US" dirty="0" smtClean="0"/>
              <a:t>Visionary</a:t>
            </a:r>
          </a:p>
          <a:p>
            <a:r>
              <a:rPr lang="en-US" dirty="0" smtClean="0"/>
              <a:t>Broad</a:t>
            </a:r>
          </a:p>
          <a:p>
            <a:r>
              <a:rPr lang="en-US" dirty="0" smtClean="0"/>
              <a:t>Brief</a:t>
            </a:r>
          </a:p>
          <a:p>
            <a:r>
              <a:rPr lang="en-US" dirty="0" smtClean="0"/>
              <a:t>Consistent with law</a:t>
            </a:r>
          </a:p>
          <a:p>
            <a:r>
              <a:rPr lang="en-US" dirty="0" smtClean="0"/>
              <a:t>Consistent with state authorities</a:t>
            </a:r>
          </a:p>
          <a:p>
            <a:endParaRPr lang="en-US" dirty="0" smtClean="0"/>
          </a:p>
          <a:p>
            <a:endParaRPr lang="en-US" dirty="0" smtClean="0"/>
          </a:p>
        </p:txBody>
      </p:sp>
    </p:spTree>
    <p:extLst>
      <p:ext uri="{BB962C8B-B14F-4D97-AF65-F5344CB8AC3E}">
        <p14:creationId xmlns:p14="http://schemas.microsoft.com/office/powerpoint/2010/main" val="234347974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138057"/>
            <a:ext cx="7583487" cy="828345"/>
          </a:xfrm>
        </p:spPr>
        <p:txBody>
          <a:bodyPr/>
          <a:lstStyle/>
          <a:p>
            <a:pPr algn="ctr"/>
            <a:r>
              <a:rPr lang="en-US" dirty="0" smtClean="0"/>
              <a:t>Example Goal</a:t>
            </a:r>
            <a:endParaRPr lang="en-US" dirty="0"/>
          </a:p>
        </p:txBody>
      </p:sp>
      <p:sp>
        <p:nvSpPr>
          <p:cNvPr id="3" name="Content Placeholder 2"/>
          <p:cNvSpPr>
            <a:spLocks noGrp="1"/>
          </p:cNvSpPr>
          <p:nvPr>
            <p:ph idx="1"/>
          </p:nvPr>
        </p:nvSpPr>
        <p:spPr>
          <a:xfrm>
            <a:off x="779463" y="1076848"/>
            <a:ext cx="7583487" cy="5384237"/>
          </a:xfrm>
        </p:spPr>
        <p:txBody>
          <a:bodyPr>
            <a:normAutofit/>
          </a:bodyPr>
          <a:lstStyle/>
          <a:p>
            <a:pPr marL="0" indent="0">
              <a:buNone/>
            </a:pPr>
            <a:r>
              <a:rPr lang="en-US" sz="3200" dirty="0" smtClean="0"/>
              <a:t>“To maintain a healthy marine ecosystem on Washington’s Coast to provide  marine-based economic and recreational opportunities for residents, visitors and future generations.”</a:t>
            </a:r>
          </a:p>
          <a:p>
            <a:pPr marL="0" indent="0">
              <a:buNone/>
            </a:pPr>
            <a:endParaRPr lang="en-US" sz="3200" dirty="0"/>
          </a:p>
          <a:p>
            <a:r>
              <a:rPr lang="en-US" sz="2400" dirty="0" smtClean="0"/>
              <a:t>What would you change? What would you keep?</a:t>
            </a:r>
          </a:p>
          <a:p>
            <a:r>
              <a:rPr lang="en-US" sz="2400" dirty="0" smtClean="0"/>
              <a:t>Write your group’s goal on poster board</a:t>
            </a:r>
          </a:p>
          <a:p>
            <a:endParaRPr lang="en-US" sz="3200" dirty="0"/>
          </a:p>
        </p:txBody>
      </p:sp>
    </p:spTree>
    <p:extLst>
      <p:ext uri="{BB962C8B-B14F-4D97-AF65-F5344CB8AC3E}">
        <p14:creationId xmlns:p14="http://schemas.microsoft.com/office/powerpoint/2010/main" val="388059782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0000FF"/>
                </a:solidFill>
              </a:rPr>
              <a:t>Considerations for Drafting the Washington Coast MSP Boundary</a:t>
            </a:r>
            <a:endParaRPr lang="en-US" dirty="0">
              <a:solidFill>
                <a:srgbClr val="0000FF"/>
              </a:solidFill>
            </a:endParaRPr>
          </a:p>
        </p:txBody>
      </p:sp>
      <p:sp>
        <p:nvSpPr>
          <p:cNvPr id="3" name="Subtitle 2"/>
          <p:cNvSpPr>
            <a:spLocks noGrp="1"/>
          </p:cNvSpPr>
          <p:nvPr>
            <p:ph type="subTitle" idx="1"/>
          </p:nvPr>
        </p:nvSpPr>
        <p:spPr>
          <a:xfrm>
            <a:off x="1600201" y="4624468"/>
            <a:ext cx="6762749" cy="1095013"/>
          </a:xfrm>
        </p:spPr>
        <p:txBody>
          <a:bodyPr/>
          <a:lstStyle/>
          <a:p>
            <a:r>
              <a:rPr lang="en-US" dirty="0" smtClean="0"/>
              <a:t>Kris Wall, NOAA-Office of Coastal Resource Management</a:t>
            </a:r>
          </a:p>
          <a:p>
            <a:r>
              <a:rPr lang="en-US" dirty="0" smtClean="0"/>
              <a:t>Bill </a:t>
            </a:r>
            <a:r>
              <a:rPr lang="en-US" dirty="0" err="1" smtClean="0"/>
              <a:t>O’Beirne</a:t>
            </a:r>
            <a:r>
              <a:rPr lang="en-US" dirty="0" smtClean="0"/>
              <a:t>, NOAA- Office of Coastal Resource Management</a:t>
            </a:r>
            <a:endParaRPr lang="en-US" dirty="0"/>
          </a:p>
        </p:txBody>
      </p:sp>
    </p:spTree>
    <p:extLst>
      <p:ext uri="{BB962C8B-B14F-4D97-AF65-F5344CB8AC3E}">
        <p14:creationId xmlns:p14="http://schemas.microsoft.com/office/powerpoint/2010/main" val="349237157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381000" y="274638"/>
            <a:ext cx="8458200" cy="1554162"/>
          </a:xfrm>
        </p:spPr>
        <p:txBody>
          <a:bodyPr/>
          <a:lstStyle/>
          <a:p>
            <a:pPr algn="ctr" eaLnBrk="1" hangingPunct="1"/>
            <a:r>
              <a:rPr lang="en-US" sz="5400" b="0" dirty="0">
                <a:solidFill>
                  <a:schemeClr val="tx1"/>
                </a:solidFill>
                <a:latin typeface="Garamond" charset="0"/>
              </a:rPr>
              <a:t>Federal Consistency </a:t>
            </a:r>
            <a:br>
              <a:rPr lang="en-US" sz="5400" b="0" dirty="0">
                <a:solidFill>
                  <a:schemeClr val="tx1"/>
                </a:solidFill>
                <a:latin typeface="Garamond" charset="0"/>
              </a:rPr>
            </a:br>
            <a:r>
              <a:rPr lang="en-US" sz="5400" b="0" dirty="0">
                <a:solidFill>
                  <a:schemeClr val="tx1"/>
                </a:solidFill>
                <a:latin typeface="Garamond" charset="0"/>
              </a:rPr>
              <a:t>under the CZMA</a:t>
            </a:r>
          </a:p>
        </p:txBody>
      </p:sp>
      <p:grpSp>
        <p:nvGrpSpPr>
          <p:cNvPr id="2" name="Group 16"/>
          <p:cNvGrpSpPr>
            <a:grpSpLocks/>
          </p:cNvGrpSpPr>
          <p:nvPr/>
        </p:nvGrpSpPr>
        <p:grpSpPr bwMode="auto">
          <a:xfrm>
            <a:off x="1905000" y="1868488"/>
            <a:ext cx="5291138" cy="2855912"/>
            <a:chOff x="1122" y="1392"/>
            <a:chExt cx="3333" cy="1799"/>
          </a:xfrm>
        </p:grpSpPr>
        <p:pic>
          <p:nvPicPr>
            <p:cNvPr id="3079" name="Picture 11" descr="29172"/>
            <p:cNvPicPr>
              <a:picLocks noChangeAspect="1" noChangeArrowheads="1"/>
            </p:cNvPicPr>
            <p:nvPr/>
          </p:nvPicPr>
          <p:blipFill>
            <a:blip r:embed="rId2">
              <a:lum contrast="-6000"/>
              <a:extLst>
                <a:ext uri="{28A0092B-C50C-407E-A947-70E740481C1C}">
                  <a14:useLocalDpi xmlns:a14="http://schemas.microsoft.com/office/drawing/2010/main" val="0"/>
                </a:ext>
              </a:extLst>
            </a:blip>
            <a:srcRect l="5498" t="16310" r="10655" b="22571"/>
            <a:stretch>
              <a:fillRect/>
            </a:stretch>
          </p:blipFill>
          <p:spPr bwMode="auto">
            <a:xfrm>
              <a:off x="1296" y="2104"/>
              <a:ext cx="776" cy="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5" descr="16121"/>
            <p:cNvPicPr>
              <a:picLocks noChangeAspect="1" noChangeArrowheads="1"/>
            </p:cNvPicPr>
            <p:nvPr/>
          </p:nvPicPr>
          <p:blipFill>
            <a:blip r:embed="rId3">
              <a:extLst>
                <a:ext uri="{28A0092B-C50C-407E-A947-70E740481C1C}">
                  <a14:useLocalDpi xmlns:a14="http://schemas.microsoft.com/office/drawing/2010/main" val="0"/>
                </a:ext>
              </a:extLst>
            </a:blip>
            <a:srcRect l="26285" r="14427" b="28102"/>
            <a:stretch>
              <a:fillRect/>
            </a:stretch>
          </p:blipFill>
          <p:spPr bwMode="auto">
            <a:xfrm>
              <a:off x="3648" y="1536"/>
              <a:ext cx="807"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8" descr="wha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2" y="1536"/>
              <a:ext cx="1065" cy="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9" descr="sten-he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9" y="1438"/>
              <a:ext cx="965"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10" descr="wind2"/>
            <p:cNvPicPr>
              <a:picLocks noChangeAspect="1" noChangeArrowheads="1"/>
            </p:cNvPicPr>
            <p:nvPr/>
          </p:nvPicPr>
          <p:blipFill>
            <a:blip r:embed="rId6">
              <a:extLst>
                <a:ext uri="{28A0092B-C50C-407E-A947-70E740481C1C}">
                  <a14:useLocalDpi xmlns:a14="http://schemas.microsoft.com/office/drawing/2010/main" val="0"/>
                </a:ext>
              </a:extLst>
            </a:blip>
            <a:srcRect r="1845"/>
            <a:stretch>
              <a:fillRect/>
            </a:stretch>
          </p:blipFill>
          <p:spPr bwMode="auto">
            <a:xfrm>
              <a:off x="3024" y="1392"/>
              <a:ext cx="705" cy="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13" descr="hurricane Isabe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07" y="2127"/>
              <a:ext cx="1016" cy="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14" descr="fishboa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03" y="2448"/>
              <a:ext cx="1066" cy="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65" name="Text Box 17"/>
          <p:cNvSpPr txBox="1">
            <a:spLocks noChangeArrowheads="1"/>
          </p:cNvSpPr>
          <p:nvPr/>
        </p:nvSpPr>
        <p:spPr bwMode="auto">
          <a:xfrm>
            <a:off x="185738" y="4876800"/>
            <a:ext cx="6248400" cy="1439863"/>
          </a:xfrm>
          <a:prstGeom prst="rect">
            <a:avLst/>
          </a:prstGeom>
          <a:noFill/>
          <a:ln w="9525">
            <a:noFill/>
            <a:miter lim="800000"/>
            <a:headEnd/>
            <a:tailEnd/>
          </a:ln>
          <a:effectLst/>
        </p:spPr>
        <p:txBody>
          <a:bodyPr>
            <a:spAutoFit/>
          </a:bodyPr>
          <a:lstStyle/>
          <a:p>
            <a:pPr>
              <a:lnSpc>
                <a:spcPct val="65000"/>
              </a:lnSpc>
              <a:spcBef>
                <a:spcPct val="50000"/>
              </a:spcBef>
              <a:defRPr/>
            </a:pPr>
            <a:r>
              <a:rPr lang="en-US" b="1" dirty="0">
                <a:solidFill>
                  <a:srgbClr val="FFFFFF"/>
                </a:solidFill>
                <a:effectLst>
                  <a:outerShdw blurRad="38100" dist="38100" dir="2700000" algn="tl">
                    <a:srgbClr val="000000">
                      <a:alpha val="43137"/>
                    </a:srgbClr>
                  </a:outerShdw>
                </a:effectLst>
                <a:latin typeface="+mn-lt"/>
                <a:ea typeface="+mn-ea"/>
              </a:rPr>
              <a:t>Office of Ocean and Coastal Resource Management</a:t>
            </a:r>
          </a:p>
          <a:p>
            <a:pPr>
              <a:lnSpc>
                <a:spcPct val="65000"/>
              </a:lnSpc>
              <a:spcBef>
                <a:spcPct val="50000"/>
              </a:spcBef>
              <a:defRPr/>
            </a:pPr>
            <a:r>
              <a:rPr lang="en-US" b="1" dirty="0">
                <a:solidFill>
                  <a:srgbClr val="FFFFFF"/>
                </a:solidFill>
                <a:effectLst>
                  <a:outerShdw blurRad="38100" dist="38100" dir="2700000" algn="tl">
                    <a:srgbClr val="000000">
                      <a:alpha val="43137"/>
                    </a:srgbClr>
                  </a:outerShdw>
                </a:effectLst>
                <a:latin typeface="+mn-lt"/>
                <a:ea typeface="+mn-ea"/>
              </a:rPr>
              <a:t>National Oceanic and Atmospheric Administration</a:t>
            </a:r>
          </a:p>
          <a:p>
            <a:pPr>
              <a:lnSpc>
                <a:spcPct val="65000"/>
              </a:lnSpc>
              <a:spcBef>
                <a:spcPct val="50000"/>
              </a:spcBef>
              <a:defRPr/>
            </a:pPr>
            <a:endParaRPr lang="en-US" sz="1600" b="1" dirty="0">
              <a:solidFill>
                <a:srgbClr val="FFFFFF"/>
              </a:solidFill>
              <a:effectLst>
                <a:outerShdw blurRad="38100" dist="38100" dir="2700000" algn="tl">
                  <a:srgbClr val="000000">
                    <a:alpha val="43137"/>
                  </a:srgbClr>
                </a:outerShdw>
              </a:effectLst>
              <a:latin typeface="+mn-lt"/>
              <a:ea typeface="+mn-ea"/>
            </a:endParaRPr>
          </a:p>
          <a:p>
            <a:pPr>
              <a:lnSpc>
                <a:spcPct val="65000"/>
              </a:lnSpc>
              <a:spcBef>
                <a:spcPct val="50000"/>
              </a:spcBef>
              <a:defRPr/>
            </a:pPr>
            <a:r>
              <a:rPr lang="en-US" sz="1600" b="1" dirty="0">
                <a:solidFill>
                  <a:srgbClr val="FFFFFF"/>
                </a:solidFill>
                <a:effectLst>
                  <a:outerShdw blurRad="38100" dist="38100" dir="2700000" algn="tl">
                    <a:srgbClr val="000000">
                      <a:alpha val="43137"/>
                    </a:srgbClr>
                  </a:outerShdw>
                </a:effectLst>
                <a:latin typeface="+mn-lt"/>
                <a:ea typeface="+mn-ea"/>
              </a:rPr>
              <a:t>http://coastalmanagement.noaa.gov/welcome.html</a:t>
            </a:r>
          </a:p>
          <a:p>
            <a:pPr>
              <a:lnSpc>
                <a:spcPct val="65000"/>
              </a:lnSpc>
              <a:spcBef>
                <a:spcPct val="50000"/>
              </a:spcBef>
              <a:defRPr/>
            </a:pPr>
            <a:r>
              <a:rPr lang="en-US" sz="1600" b="1" dirty="0">
                <a:latin typeface="+mn-lt"/>
                <a:ea typeface="+mn-ea"/>
              </a:rPr>
              <a:t>http://coastalmanagement.noaa.gov/consistency/welcome.html</a:t>
            </a:r>
          </a:p>
        </p:txBody>
      </p:sp>
      <p:pic>
        <p:nvPicPr>
          <p:cNvPr id="14" name="Picture 6" descr="noaadisk"/>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72400" y="4344987"/>
            <a:ext cx="10668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443538" y="5408612"/>
            <a:ext cx="3505200" cy="584200"/>
          </a:xfrm>
          <a:prstGeom prst="rect">
            <a:avLst/>
          </a:prstGeom>
          <a:noFill/>
        </p:spPr>
        <p:txBody>
          <a:bodyPr>
            <a:spAutoFit/>
          </a:bodyPr>
          <a:lstStyle/>
          <a:p>
            <a:pPr algn="r">
              <a:defRPr/>
            </a:pPr>
            <a:r>
              <a:rPr lang="en-US" sz="1600" dirty="0">
                <a:latin typeface="+mn-lt"/>
                <a:ea typeface="+mn-ea"/>
              </a:rPr>
              <a:t>Washington Marine Planning Workshop</a:t>
            </a:r>
          </a:p>
          <a:p>
            <a:pPr algn="r">
              <a:defRPr/>
            </a:pPr>
            <a:r>
              <a:rPr lang="en-US" sz="1600" dirty="0">
                <a:latin typeface="+mn-lt"/>
                <a:ea typeface="+mn-ea"/>
              </a:rPr>
              <a:t>March 29, 2013</a:t>
            </a:r>
          </a:p>
        </p:txBody>
      </p:sp>
    </p:spTree>
    <p:extLst>
      <p:ext uri="{BB962C8B-B14F-4D97-AF65-F5344CB8AC3E}">
        <p14:creationId xmlns:p14="http://schemas.microsoft.com/office/powerpoint/2010/main" val="3895982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65"/>
                                        </p:tgtEl>
                                        <p:attrNameLst>
                                          <p:attrName>style.visibility</p:attrName>
                                        </p:attrNameLst>
                                      </p:cBhvr>
                                      <p:to>
                                        <p:strVal val="visible"/>
                                      </p:to>
                                    </p:set>
                                  </p:childTnLst>
                                </p:cTn>
                              </p:par>
                              <p:par>
                                <p:cTn id="9" presetID="9"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par>
                                <p:cTn id="12" presetID="2" presetClass="entr" presetSubtype="2"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3000" fill="hold"/>
                                        <p:tgtEl>
                                          <p:spTgt spid="14"/>
                                        </p:tgtEl>
                                        <p:attrNameLst>
                                          <p:attrName>ppt_x</p:attrName>
                                        </p:attrNameLst>
                                      </p:cBhvr>
                                      <p:tavLst>
                                        <p:tav tm="0">
                                          <p:val>
                                            <p:strVal val="1+#ppt_w/2"/>
                                          </p:val>
                                        </p:tav>
                                        <p:tav tm="100000">
                                          <p:val>
                                            <p:strVal val="#ppt_x"/>
                                          </p:val>
                                        </p:tav>
                                      </p:tavLst>
                                    </p:anim>
                                    <p:anim calcmode="lin" valueType="num">
                                      <p:cBhvr additive="base">
                                        <p:cTn id="15" dur="3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P spid="206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779463" y="130267"/>
            <a:ext cx="7583487" cy="1389511"/>
          </a:xfrm>
        </p:spPr>
        <p:txBody>
          <a:bodyPr/>
          <a:lstStyle/>
          <a:p>
            <a:pPr eaLnBrk="1" hangingPunct="1"/>
            <a:r>
              <a:rPr lang="en-US" sz="3600" b="0" dirty="0">
                <a:solidFill>
                  <a:schemeClr val="accent1">
                    <a:lumMod val="75000"/>
                  </a:schemeClr>
                </a:solidFill>
                <a:latin typeface="Garamond" charset="0"/>
              </a:rPr>
              <a:t>Coastal Zone Management Act (CZMA)</a:t>
            </a:r>
            <a:br>
              <a:rPr lang="en-US" sz="3600" b="0" dirty="0">
                <a:solidFill>
                  <a:schemeClr val="accent1">
                    <a:lumMod val="75000"/>
                  </a:schemeClr>
                </a:solidFill>
                <a:latin typeface="Garamond" charset="0"/>
              </a:rPr>
            </a:br>
            <a:r>
              <a:rPr lang="en-US" sz="3600" b="0" dirty="0">
                <a:solidFill>
                  <a:schemeClr val="accent1">
                    <a:lumMod val="75000"/>
                  </a:schemeClr>
                </a:solidFill>
                <a:latin typeface="Garamond" charset="0"/>
              </a:rPr>
              <a:t>Participation and Incentives</a:t>
            </a:r>
          </a:p>
        </p:txBody>
      </p:sp>
      <p:sp>
        <p:nvSpPr>
          <p:cNvPr id="77827" name="Rectangle 3"/>
          <p:cNvSpPr>
            <a:spLocks noGrp="1" noChangeArrowheads="1"/>
          </p:cNvSpPr>
          <p:nvPr>
            <p:ph idx="1"/>
          </p:nvPr>
        </p:nvSpPr>
        <p:spPr>
          <a:xfrm>
            <a:off x="457200" y="1600200"/>
            <a:ext cx="8229600" cy="4648200"/>
          </a:xfrm>
        </p:spPr>
        <p:txBody>
          <a:bodyPr/>
          <a:lstStyle/>
          <a:p>
            <a:pPr eaLnBrk="1" hangingPunct="1">
              <a:lnSpc>
                <a:spcPct val="90000"/>
              </a:lnSpc>
            </a:pPr>
            <a:r>
              <a:rPr lang="en-US">
                <a:latin typeface="Garamond" charset="0"/>
              </a:rPr>
              <a:t>Administered by NOAA</a:t>
            </a:r>
            <a:r>
              <a:rPr lang="ja-JP" altLang="en-US">
                <a:latin typeface="Garamond" charset="0"/>
              </a:rPr>
              <a:t>’</a:t>
            </a:r>
            <a:r>
              <a:rPr lang="en-US">
                <a:latin typeface="Garamond" charset="0"/>
              </a:rPr>
              <a:t>s Office of Ocean and Coastal Resource Management (OCRM)</a:t>
            </a:r>
          </a:p>
          <a:p>
            <a:pPr eaLnBrk="1" hangingPunct="1">
              <a:lnSpc>
                <a:spcPct val="90000"/>
              </a:lnSpc>
            </a:pPr>
            <a:r>
              <a:rPr lang="en-US">
                <a:latin typeface="Garamond" charset="0"/>
              </a:rPr>
              <a:t>Voluntary</a:t>
            </a:r>
          </a:p>
          <a:p>
            <a:pPr eaLnBrk="1" hangingPunct="1">
              <a:lnSpc>
                <a:spcPct val="90000"/>
              </a:lnSpc>
            </a:pPr>
            <a:r>
              <a:rPr lang="en-US">
                <a:latin typeface="Garamond" charset="0"/>
              </a:rPr>
              <a:t>Two Incentives</a:t>
            </a:r>
          </a:p>
          <a:p>
            <a:pPr lvl="1" eaLnBrk="1" hangingPunct="1">
              <a:lnSpc>
                <a:spcPct val="90000"/>
              </a:lnSpc>
              <a:buClr>
                <a:srgbClr val="CCECFF"/>
              </a:buClr>
            </a:pPr>
            <a:r>
              <a:rPr lang="en-US">
                <a:latin typeface="Garamond" charset="0"/>
              </a:rPr>
              <a:t>Federal Funding</a:t>
            </a:r>
          </a:p>
          <a:p>
            <a:pPr lvl="1" eaLnBrk="1" hangingPunct="1">
              <a:lnSpc>
                <a:spcPct val="90000"/>
              </a:lnSpc>
              <a:buClr>
                <a:srgbClr val="CCECFF"/>
              </a:buClr>
            </a:pPr>
            <a:r>
              <a:rPr lang="en-US">
                <a:latin typeface="Garamond" charset="0"/>
              </a:rPr>
              <a:t>Federal Consistency</a:t>
            </a:r>
          </a:p>
          <a:p>
            <a:pPr eaLnBrk="1" hangingPunct="1">
              <a:lnSpc>
                <a:spcPct val="90000"/>
              </a:lnSpc>
            </a:pPr>
            <a:r>
              <a:rPr lang="en-US">
                <a:latin typeface="Garamond" charset="0"/>
              </a:rPr>
              <a:t>NOAA approval required</a:t>
            </a:r>
          </a:p>
          <a:p>
            <a:pPr lvl="1" eaLnBrk="1" hangingPunct="1">
              <a:lnSpc>
                <a:spcPct val="90000"/>
              </a:lnSpc>
              <a:buClr>
                <a:srgbClr val="CCECFF"/>
              </a:buClr>
            </a:pPr>
            <a:r>
              <a:rPr lang="en-US">
                <a:latin typeface="Garamond" charset="0"/>
              </a:rPr>
              <a:t>Original State Programs</a:t>
            </a:r>
          </a:p>
          <a:p>
            <a:pPr lvl="1" eaLnBrk="1" hangingPunct="1">
              <a:lnSpc>
                <a:spcPct val="90000"/>
              </a:lnSpc>
              <a:buClr>
                <a:srgbClr val="CCECFF"/>
              </a:buClr>
            </a:pPr>
            <a:r>
              <a:rPr lang="en-US">
                <a:latin typeface="Garamond" charset="0"/>
              </a:rPr>
              <a:t>Updates/Changes</a:t>
            </a:r>
          </a:p>
        </p:txBody>
      </p:sp>
    </p:spTree>
    <p:extLst>
      <p:ext uri="{BB962C8B-B14F-4D97-AF65-F5344CB8AC3E}">
        <p14:creationId xmlns:p14="http://schemas.microsoft.com/office/powerpoint/2010/main" val="54556774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9474" name="Rectangle 2"/>
          <p:cNvSpPr>
            <a:spLocks noGrp="1" noRot="1" noChangeArrowheads="1"/>
          </p:cNvSpPr>
          <p:nvPr>
            <p:ph type="title"/>
          </p:nvPr>
        </p:nvSpPr>
        <p:spPr>
          <a:xfrm>
            <a:off x="685800" y="152400"/>
            <a:ext cx="7772400" cy="1128556"/>
          </a:xfrm>
        </p:spPr>
        <p:txBody>
          <a:bodyPr/>
          <a:lstStyle/>
          <a:p>
            <a:pPr algn="ctr" eaLnBrk="1" hangingPunct="1"/>
            <a:r>
              <a:rPr lang="en-US" sz="3600" b="0" dirty="0">
                <a:solidFill>
                  <a:schemeClr val="accent1">
                    <a:lumMod val="75000"/>
                  </a:schemeClr>
                </a:solidFill>
                <a:latin typeface="Garamond" charset="0"/>
              </a:rPr>
              <a:t>The Coastal Zone Management Act: Federal Consistency </a:t>
            </a:r>
            <a:r>
              <a:rPr lang="en-US" sz="3600" b="0" dirty="0" smtClean="0">
                <a:solidFill>
                  <a:schemeClr val="accent1">
                    <a:lumMod val="75000"/>
                  </a:schemeClr>
                </a:solidFill>
                <a:latin typeface="Garamond" charset="0"/>
              </a:rPr>
              <a:t>Requirements</a:t>
            </a:r>
            <a:endParaRPr lang="en-US" sz="3600" b="0" dirty="0">
              <a:solidFill>
                <a:schemeClr val="accent1">
                  <a:lumMod val="75000"/>
                </a:schemeClr>
              </a:solidFill>
              <a:latin typeface="Garamond" charset="0"/>
            </a:endParaRPr>
          </a:p>
        </p:txBody>
      </p:sp>
      <p:sp>
        <p:nvSpPr>
          <p:cNvPr id="5123" name="Text Box 3"/>
          <p:cNvSpPr txBox="1">
            <a:spLocks noChangeArrowheads="1"/>
          </p:cNvSpPr>
          <p:nvPr/>
        </p:nvSpPr>
        <p:spPr bwMode="auto">
          <a:xfrm>
            <a:off x="152400" y="1143000"/>
            <a:ext cx="8610600"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ea typeface="ＭＳ Ｐゴシック" charset="0"/>
              </a:defRPr>
            </a:lvl1pPr>
            <a:lvl2pPr marL="690563" indent="-233363"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buClr>
                <a:srgbClr val="FFC000"/>
              </a:buClr>
              <a:buFont typeface="Wingdings" charset="0"/>
              <a:buChar char="§"/>
            </a:pPr>
            <a:r>
              <a:rPr lang="en-US" sz="2800">
                <a:latin typeface="Garamond" charset="0"/>
              </a:rPr>
              <a:t>Powerful Tool for States</a:t>
            </a:r>
          </a:p>
          <a:p>
            <a:pPr lvl="1" eaLnBrk="1" hangingPunct="1">
              <a:lnSpc>
                <a:spcPct val="65000"/>
              </a:lnSpc>
              <a:spcBef>
                <a:spcPct val="50000"/>
              </a:spcBef>
              <a:buFontTx/>
              <a:buChar char="•"/>
            </a:pPr>
            <a:r>
              <a:rPr lang="en-US" sz="2400">
                <a:latin typeface="Garamond" charset="0"/>
              </a:rPr>
              <a:t>Application of State Policies to Federal Actions</a:t>
            </a:r>
          </a:p>
          <a:p>
            <a:pPr lvl="1" eaLnBrk="1" hangingPunct="1">
              <a:lnSpc>
                <a:spcPct val="65000"/>
              </a:lnSpc>
              <a:spcBef>
                <a:spcPct val="50000"/>
              </a:spcBef>
              <a:buFontTx/>
              <a:buChar char="•"/>
            </a:pPr>
            <a:r>
              <a:rPr lang="en-US" sz="2400">
                <a:latin typeface="Garamond" charset="0"/>
              </a:rPr>
              <a:t>No Geographical Boundaries (based on </a:t>
            </a:r>
            <a:r>
              <a:rPr lang="en-US" sz="2400" u="sng">
                <a:latin typeface="Garamond" charset="0"/>
              </a:rPr>
              <a:t>effects</a:t>
            </a:r>
            <a:r>
              <a:rPr lang="en-US" sz="2400">
                <a:latin typeface="Garamond" charset="0"/>
              </a:rPr>
              <a:t>)</a:t>
            </a:r>
          </a:p>
          <a:p>
            <a:pPr lvl="1" eaLnBrk="1" hangingPunct="1">
              <a:lnSpc>
                <a:spcPct val="65000"/>
              </a:lnSpc>
              <a:spcBef>
                <a:spcPct val="50000"/>
              </a:spcBef>
              <a:buFontTx/>
              <a:buChar char="•"/>
            </a:pPr>
            <a:r>
              <a:rPr lang="en-US" sz="2400">
                <a:latin typeface="Garamond" charset="0"/>
              </a:rPr>
              <a:t>No Categorical Exemptions</a:t>
            </a:r>
          </a:p>
        </p:txBody>
      </p:sp>
      <p:sp>
        <p:nvSpPr>
          <p:cNvPr id="5124" name="Text Box 4"/>
          <p:cNvSpPr txBox="1">
            <a:spLocks noChangeArrowheads="1"/>
          </p:cNvSpPr>
          <p:nvPr/>
        </p:nvSpPr>
        <p:spPr bwMode="auto">
          <a:xfrm>
            <a:off x="152400" y="3048000"/>
            <a:ext cx="8763000"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ea typeface="ＭＳ Ｐゴシック" charset="0"/>
              </a:defRPr>
            </a:lvl1pPr>
            <a:lvl2pPr marL="690563" indent="-233363"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buClr>
                <a:srgbClr val="FFC000"/>
              </a:buClr>
              <a:buFont typeface="Wingdings" charset="0"/>
              <a:buChar char="§"/>
            </a:pPr>
            <a:r>
              <a:rPr lang="en-US" sz="2800">
                <a:latin typeface="Garamond" charset="0"/>
              </a:rPr>
              <a:t>State-Federal Coordination</a:t>
            </a:r>
          </a:p>
          <a:p>
            <a:pPr lvl="1" eaLnBrk="1" hangingPunct="1">
              <a:lnSpc>
                <a:spcPct val="65000"/>
              </a:lnSpc>
              <a:spcBef>
                <a:spcPct val="50000"/>
              </a:spcBef>
              <a:buFontTx/>
              <a:buChar char="•"/>
            </a:pPr>
            <a:r>
              <a:rPr lang="en-US" sz="2400">
                <a:latin typeface="Garamond" charset="0"/>
              </a:rPr>
              <a:t>Cooperation, Early Coordination, Negotiation</a:t>
            </a:r>
          </a:p>
          <a:p>
            <a:pPr lvl="1" eaLnBrk="1" hangingPunct="1">
              <a:lnSpc>
                <a:spcPct val="65000"/>
              </a:lnSpc>
              <a:spcBef>
                <a:spcPct val="50000"/>
              </a:spcBef>
              <a:buFontTx/>
              <a:buChar char="•"/>
            </a:pPr>
            <a:r>
              <a:rPr lang="en-US" sz="2400">
                <a:latin typeface="Garamond" charset="0"/>
              </a:rPr>
              <a:t>Helps Federal Agencies and States to Address Coastal Effects</a:t>
            </a:r>
          </a:p>
          <a:p>
            <a:pPr lvl="1" eaLnBrk="1" hangingPunct="1">
              <a:lnSpc>
                <a:spcPct val="65000"/>
              </a:lnSpc>
              <a:spcBef>
                <a:spcPct val="50000"/>
              </a:spcBef>
              <a:buFontTx/>
              <a:buChar char="•"/>
            </a:pPr>
            <a:r>
              <a:rPr lang="en-US" sz="2400">
                <a:latin typeface="Garamond" charset="0"/>
              </a:rPr>
              <a:t>States Concur with Approximately 95% of Reviewed Actions</a:t>
            </a:r>
          </a:p>
        </p:txBody>
      </p:sp>
      <p:sp>
        <p:nvSpPr>
          <p:cNvPr id="5125" name="Text Box 5"/>
          <p:cNvSpPr txBox="1">
            <a:spLocks noChangeArrowheads="1"/>
          </p:cNvSpPr>
          <p:nvPr/>
        </p:nvSpPr>
        <p:spPr bwMode="auto">
          <a:xfrm>
            <a:off x="152400" y="5029200"/>
            <a:ext cx="86106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80000"/>
              </a:lnSpc>
              <a:spcBef>
                <a:spcPct val="50000"/>
              </a:spcBef>
              <a:buClr>
                <a:srgbClr val="FFC000"/>
              </a:buClr>
              <a:buFont typeface="Wingdings" charset="0"/>
              <a:buChar char="§"/>
            </a:pPr>
            <a:r>
              <a:rPr lang="en-US" sz="2800">
                <a:latin typeface="Garamond" charset="0"/>
              </a:rPr>
              <a:t>Public Input</a:t>
            </a:r>
          </a:p>
          <a:p>
            <a:pPr eaLnBrk="1" hangingPunct="1">
              <a:lnSpc>
                <a:spcPct val="80000"/>
              </a:lnSpc>
              <a:spcBef>
                <a:spcPct val="50000"/>
              </a:spcBef>
              <a:buClr>
                <a:srgbClr val="FFC000"/>
              </a:buClr>
              <a:buFont typeface="Wingdings" charset="0"/>
              <a:buChar char="§"/>
            </a:pPr>
            <a:r>
              <a:rPr lang="en-US" sz="2800">
                <a:latin typeface="Garamond" charset="0"/>
              </a:rPr>
              <a:t>Avoids Costly Last Minute Changes to Federal Projects</a:t>
            </a:r>
          </a:p>
        </p:txBody>
      </p:sp>
    </p:spTree>
    <p:extLst>
      <p:ext uri="{BB962C8B-B14F-4D97-AF65-F5344CB8AC3E}">
        <p14:creationId xmlns:p14="http://schemas.microsoft.com/office/powerpoint/2010/main" val="130336784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9234" name="Rectangle 2"/>
          <p:cNvSpPr>
            <a:spLocks noGrp="1" noRot="1" noChangeArrowheads="1"/>
          </p:cNvSpPr>
          <p:nvPr>
            <p:ph type="title"/>
          </p:nvPr>
        </p:nvSpPr>
        <p:spPr>
          <a:xfrm>
            <a:off x="457200" y="503238"/>
            <a:ext cx="8385175" cy="1249362"/>
          </a:xfrm>
        </p:spPr>
        <p:txBody>
          <a:bodyPr/>
          <a:lstStyle/>
          <a:p>
            <a:pPr algn="ctr" eaLnBrk="1" hangingPunct="1"/>
            <a:r>
              <a:rPr lang="en-US" b="0" dirty="0">
                <a:solidFill>
                  <a:schemeClr val="accent1">
                    <a:lumMod val="75000"/>
                  </a:schemeClr>
                </a:solidFill>
                <a:latin typeface="Garamond" charset="0"/>
              </a:rPr>
              <a:t>What is Federal Consistency?</a:t>
            </a:r>
            <a:br>
              <a:rPr lang="en-US" b="0" dirty="0">
                <a:solidFill>
                  <a:schemeClr val="accent1">
                    <a:lumMod val="75000"/>
                  </a:schemeClr>
                </a:solidFill>
                <a:latin typeface="Garamond" charset="0"/>
              </a:rPr>
            </a:br>
            <a:r>
              <a:rPr lang="en-US" b="0" dirty="0" smtClean="0">
                <a:solidFill>
                  <a:schemeClr val="accent1">
                    <a:lumMod val="75000"/>
                  </a:schemeClr>
                </a:solidFill>
                <a:latin typeface="Garamond" charset="0"/>
              </a:rPr>
              <a:t>It</a:t>
            </a:r>
            <a:r>
              <a:rPr lang="en-US" dirty="0" smtClean="0">
                <a:solidFill>
                  <a:schemeClr val="accent1">
                    <a:lumMod val="75000"/>
                  </a:schemeClr>
                </a:solidFill>
                <a:latin typeface="Garamond" charset="0"/>
              </a:rPr>
              <a:t>’</a:t>
            </a:r>
            <a:r>
              <a:rPr lang="en-US" b="0" dirty="0" smtClean="0">
                <a:solidFill>
                  <a:schemeClr val="accent1">
                    <a:lumMod val="75000"/>
                  </a:schemeClr>
                </a:solidFill>
                <a:latin typeface="Garamond" charset="0"/>
              </a:rPr>
              <a:t>s </a:t>
            </a:r>
            <a:r>
              <a:rPr lang="en-US" b="0" dirty="0">
                <a:solidFill>
                  <a:schemeClr val="accent1">
                    <a:lumMod val="75000"/>
                  </a:schemeClr>
                </a:solidFill>
                <a:latin typeface="Garamond" charset="0"/>
              </a:rPr>
              <a:t>An </a:t>
            </a:r>
            <a:r>
              <a:rPr lang="ja-JP" altLang="en-US" b="0" dirty="0">
                <a:solidFill>
                  <a:schemeClr val="accent1">
                    <a:lumMod val="75000"/>
                  </a:schemeClr>
                </a:solidFill>
                <a:latin typeface="Garamond" charset="0"/>
              </a:rPr>
              <a:t>“</a:t>
            </a:r>
            <a:r>
              <a:rPr lang="en-US" b="0" dirty="0">
                <a:solidFill>
                  <a:schemeClr val="accent1">
                    <a:lumMod val="75000"/>
                  </a:schemeClr>
                </a:solidFill>
                <a:latin typeface="Garamond" charset="0"/>
              </a:rPr>
              <a:t>Effects Test</a:t>
            </a:r>
            <a:r>
              <a:rPr lang="ja-JP" altLang="en-US" b="0" dirty="0">
                <a:solidFill>
                  <a:schemeClr val="accent1">
                    <a:lumMod val="75000"/>
                  </a:schemeClr>
                </a:solidFill>
                <a:latin typeface="Garamond" charset="0"/>
              </a:rPr>
              <a:t>”</a:t>
            </a:r>
            <a:endParaRPr lang="en-US" b="0" dirty="0">
              <a:solidFill>
                <a:schemeClr val="accent1">
                  <a:lumMod val="75000"/>
                </a:schemeClr>
              </a:solidFill>
              <a:latin typeface="Garamond" charset="0"/>
            </a:endParaRPr>
          </a:p>
        </p:txBody>
      </p:sp>
      <p:sp>
        <p:nvSpPr>
          <p:cNvPr id="6147" name="Text Box 3"/>
          <p:cNvSpPr txBox="1">
            <a:spLocks noChangeArrowheads="1"/>
          </p:cNvSpPr>
          <p:nvPr/>
        </p:nvSpPr>
        <p:spPr bwMode="auto">
          <a:xfrm>
            <a:off x="1143000" y="5257800"/>
            <a:ext cx="6400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lnSpc>
                <a:spcPct val="70000"/>
              </a:lnSpc>
              <a:spcBef>
                <a:spcPct val="50000"/>
              </a:spcBef>
            </a:pPr>
            <a:r>
              <a:rPr lang="en-US" sz="2800">
                <a:latin typeface="Garamond" charset="0"/>
              </a:rPr>
              <a:t>(</a:t>
            </a:r>
            <a:r>
              <a:rPr lang="en-US" sz="2800" i="1">
                <a:latin typeface="Garamond" charset="0"/>
              </a:rPr>
              <a:t>See</a:t>
            </a:r>
            <a:r>
              <a:rPr lang="en-US" sz="2800">
                <a:latin typeface="Garamond" charset="0"/>
              </a:rPr>
              <a:t> CZMA Section 307 (16 U.S.C. </a:t>
            </a:r>
            <a:r>
              <a:rPr lang="en-US" sz="2800">
                <a:latin typeface="Garamond" charset="0"/>
                <a:cs typeface="Vrinda" charset="0"/>
              </a:rPr>
              <a:t>§ </a:t>
            </a:r>
            <a:r>
              <a:rPr lang="en-US" sz="2800">
                <a:latin typeface="Garamond" charset="0"/>
              </a:rPr>
              <a:t>1456))</a:t>
            </a:r>
          </a:p>
        </p:txBody>
      </p:sp>
      <p:sp>
        <p:nvSpPr>
          <p:cNvPr id="6148" name="Text Box 4"/>
          <p:cNvSpPr txBox="1">
            <a:spLocks noChangeArrowheads="1"/>
          </p:cNvSpPr>
          <p:nvPr/>
        </p:nvSpPr>
        <p:spPr bwMode="auto">
          <a:xfrm>
            <a:off x="838200" y="1752600"/>
            <a:ext cx="784860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3200" b="1">
                <a:latin typeface="Garamond" charset="0"/>
              </a:rPr>
              <a:t>Federal Consistency</a:t>
            </a:r>
            <a:r>
              <a:rPr lang="en-US" sz="3200">
                <a:latin typeface="Garamond" charset="0"/>
              </a:rPr>
              <a:t> is the requirement that </a:t>
            </a:r>
            <a:r>
              <a:rPr lang="en-US" sz="3200" b="1" i="1">
                <a:latin typeface="Garamond" charset="0"/>
              </a:rPr>
              <a:t>Federal actions</a:t>
            </a:r>
            <a:r>
              <a:rPr lang="en-US" sz="3200">
                <a:latin typeface="Garamond" charset="0"/>
              </a:rPr>
              <a:t>, in or outside the coastal zone, that </a:t>
            </a:r>
            <a:r>
              <a:rPr lang="en-US" sz="3200" b="1" i="1">
                <a:latin typeface="Garamond" charset="0"/>
              </a:rPr>
              <a:t>affect</a:t>
            </a:r>
            <a:r>
              <a:rPr lang="en-US" sz="3200">
                <a:latin typeface="Garamond" charset="0"/>
              </a:rPr>
              <a:t> any land or water </a:t>
            </a:r>
            <a:r>
              <a:rPr lang="en-US" sz="3200" b="1" i="1">
                <a:latin typeface="Garamond" charset="0"/>
              </a:rPr>
              <a:t>use</a:t>
            </a:r>
            <a:r>
              <a:rPr lang="en-US" sz="3200">
                <a:latin typeface="Garamond" charset="0"/>
              </a:rPr>
              <a:t> or natural </a:t>
            </a:r>
            <a:r>
              <a:rPr lang="en-US" sz="3200" b="1" i="1">
                <a:latin typeface="Garamond" charset="0"/>
              </a:rPr>
              <a:t>resource</a:t>
            </a:r>
            <a:r>
              <a:rPr lang="en-US" sz="3200">
                <a:latin typeface="Garamond" charset="0"/>
              </a:rPr>
              <a:t> of a State</a:t>
            </a:r>
            <a:r>
              <a:rPr lang="ja-JP" altLang="en-US" sz="3200">
                <a:latin typeface="Garamond" charset="0"/>
              </a:rPr>
              <a:t>’</a:t>
            </a:r>
            <a:r>
              <a:rPr lang="en-US" sz="3200">
                <a:latin typeface="Garamond" charset="0"/>
              </a:rPr>
              <a:t>s coastal zone must be consistent with the </a:t>
            </a:r>
            <a:r>
              <a:rPr lang="en-US" sz="3200" b="1" i="1">
                <a:latin typeface="Garamond" charset="0"/>
              </a:rPr>
              <a:t>enforceable policies</a:t>
            </a:r>
            <a:r>
              <a:rPr lang="en-US" sz="3200">
                <a:latin typeface="Garamond" charset="0"/>
              </a:rPr>
              <a:t> of State Coastal Management Programs.</a:t>
            </a:r>
          </a:p>
        </p:txBody>
      </p:sp>
    </p:spTree>
    <p:extLst>
      <p:ext uri="{BB962C8B-B14F-4D97-AF65-F5344CB8AC3E}">
        <p14:creationId xmlns:p14="http://schemas.microsoft.com/office/powerpoint/2010/main" val="94976717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2306" name="Rectangle 2"/>
          <p:cNvSpPr>
            <a:spLocks noGrp="1" noChangeArrowheads="1"/>
          </p:cNvSpPr>
          <p:nvPr>
            <p:ph type="title"/>
          </p:nvPr>
        </p:nvSpPr>
        <p:spPr>
          <a:xfrm>
            <a:off x="752864" y="384175"/>
            <a:ext cx="7772400" cy="911225"/>
          </a:xfrm>
        </p:spPr>
        <p:txBody>
          <a:bodyPr/>
          <a:lstStyle/>
          <a:p>
            <a:pPr algn="ctr" eaLnBrk="1" hangingPunct="1"/>
            <a:r>
              <a:rPr lang="ja-JP" altLang="en-US" b="0" dirty="0">
                <a:solidFill>
                  <a:srgbClr val="094364"/>
                </a:solidFill>
                <a:latin typeface="Garamond" charset="0"/>
              </a:rPr>
              <a:t>“</a:t>
            </a:r>
            <a:r>
              <a:rPr lang="en-US" b="0" dirty="0">
                <a:solidFill>
                  <a:srgbClr val="094364"/>
                </a:solidFill>
                <a:latin typeface="Garamond" charset="0"/>
              </a:rPr>
              <a:t>Federal Actions</a:t>
            </a:r>
            <a:r>
              <a:rPr lang="ja-JP" altLang="en-US" b="0" dirty="0">
                <a:solidFill>
                  <a:srgbClr val="094364"/>
                </a:solidFill>
                <a:latin typeface="Garamond" charset="0"/>
              </a:rPr>
              <a:t>”</a:t>
            </a:r>
            <a:endParaRPr lang="en-US" b="0" dirty="0">
              <a:solidFill>
                <a:srgbClr val="094364"/>
              </a:solidFill>
              <a:latin typeface="Garamond" charset="0"/>
            </a:endParaRPr>
          </a:p>
        </p:txBody>
      </p:sp>
      <p:sp>
        <p:nvSpPr>
          <p:cNvPr id="7171" name="Text Box 3"/>
          <p:cNvSpPr txBox="1">
            <a:spLocks noChangeArrowheads="1"/>
          </p:cNvSpPr>
          <p:nvPr/>
        </p:nvSpPr>
        <p:spPr bwMode="auto">
          <a:xfrm>
            <a:off x="0" y="4876800"/>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1963" indent="-461963" defTabSz="461963" eaLnBrk="0" hangingPunct="0">
              <a:defRPr>
                <a:solidFill>
                  <a:schemeClr val="tx1"/>
                </a:solidFill>
                <a:latin typeface="Arial" charset="0"/>
                <a:ea typeface="ＭＳ Ｐゴシック" charset="0"/>
              </a:defRPr>
            </a:lvl1pPr>
            <a:lvl2pPr marL="742950" indent="-285750" defTabSz="461963" eaLnBrk="0" hangingPunct="0">
              <a:defRPr>
                <a:solidFill>
                  <a:schemeClr val="tx1"/>
                </a:solidFill>
                <a:latin typeface="Arial" charset="0"/>
                <a:ea typeface="ＭＳ Ｐゴシック" charset="0"/>
              </a:defRPr>
            </a:lvl2pPr>
            <a:lvl3pPr marL="1143000" indent="-228600" defTabSz="461963" eaLnBrk="0" hangingPunct="0">
              <a:defRPr>
                <a:solidFill>
                  <a:schemeClr val="tx1"/>
                </a:solidFill>
                <a:latin typeface="Arial" charset="0"/>
                <a:ea typeface="ＭＳ Ｐゴシック" charset="0"/>
              </a:defRPr>
            </a:lvl3pPr>
            <a:lvl4pPr marL="1600200" indent="-228600" defTabSz="461963" eaLnBrk="0" hangingPunct="0">
              <a:defRPr>
                <a:solidFill>
                  <a:schemeClr val="tx1"/>
                </a:solidFill>
                <a:latin typeface="Arial" charset="0"/>
                <a:ea typeface="ＭＳ Ｐゴシック" charset="0"/>
              </a:defRPr>
            </a:lvl4pPr>
            <a:lvl5pPr marL="2057400" indent="-228600" defTabSz="461963" eaLnBrk="0" hangingPunct="0">
              <a:defRPr>
                <a:solidFill>
                  <a:schemeClr val="tx1"/>
                </a:solidFill>
                <a:latin typeface="Arial" charset="0"/>
                <a:ea typeface="ＭＳ Ｐゴシック" charset="0"/>
              </a:defRPr>
            </a:lvl5pPr>
            <a:lvl6pPr marL="2514600" indent="-228600" defTabSz="461963" eaLnBrk="0" fontAlgn="base" hangingPunct="0">
              <a:spcBef>
                <a:spcPct val="0"/>
              </a:spcBef>
              <a:spcAft>
                <a:spcPct val="0"/>
              </a:spcAft>
              <a:defRPr>
                <a:solidFill>
                  <a:schemeClr val="tx1"/>
                </a:solidFill>
                <a:latin typeface="Arial" charset="0"/>
                <a:ea typeface="ＭＳ Ｐゴシック" charset="0"/>
              </a:defRPr>
            </a:lvl6pPr>
            <a:lvl7pPr marL="2971800" indent="-228600" defTabSz="461963" eaLnBrk="0" fontAlgn="base" hangingPunct="0">
              <a:spcBef>
                <a:spcPct val="0"/>
              </a:spcBef>
              <a:spcAft>
                <a:spcPct val="0"/>
              </a:spcAft>
              <a:defRPr>
                <a:solidFill>
                  <a:schemeClr val="tx1"/>
                </a:solidFill>
                <a:latin typeface="Arial" charset="0"/>
                <a:ea typeface="ＭＳ Ｐゴシック" charset="0"/>
              </a:defRPr>
            </a:lvl7pPr>
            <a:lvl8pPr marL="3429000" indent="-228600" defTabSz="461963" eaLnBrk="0" fontAlgn="base" hangingPunct="0">
              <a:spcBef>
                <a:spcPct val="0"/>
              </a:spcBef>
              <a:spcAft>
                <a:spcPct val="0"/>
              </a:spcAft>
              <a:defRPr>
                <a:solidFill>
                  <a:schemeClr val="tx1"/>
                </a:solidFill>
                <a:latin typeface="Arial" charset="0"/>
                <a:ea typeface="ＭＳ Ｐゴシック" charset="0"/>
              </a:defRPr>
            </a:lvl8pPr>
            <a:lvl9pPr marL="3886200" indent="-228600" defTabSz="461963"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buClr>
                <a:srgbClr val="FFC000"/>
              </a:buClr>
              <a:buFont typeface="Wingdings" charset="0"/>
              <a:buChar char="§"/>
            </a:pPr>
            <a:r>
              <a:rPr lang="en-US" sz="2800" b="1" i="1">
                <a:latin typeface="Garamond" charset="0"/>
              </a:rPr>
              <a:t>Federal Financial Assistance to State or Local Agencies</a:t>
            </a:r>
            <a:r>
              <a:rPr lang="en-US" sz="2800">
                <a:latin typeface="Garamond" charset="0"/>
              </a:rPr>
              <a:t>	CZMA 307(d),  15 CFR part 930, subpart F</a:t>
            </a:r>
          </a:p>
        </p:txBody>
      </p:sp>
      <p:sp>
        <p:nvSpPr>
          <p:cNvPr id="7172" name="Text Box 4"/>
          <p:cNvSpPr txBox="1">
            <a:spLocks noChangeArrowheads="1"/>
          </p:cNvSpPr>
          <p:nvPr/>
        </p:nvSpPr>
        <p:spPr bwMode="auto">
          <a:xfrm>
            <a:off x="0" y="1371600"/>
            <a:ext cx="8382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1963" indent="-461963"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buClr>
                <a:srgbClr val="FFCC00"/>
              </a:buClr>
              <a:buFont typeface="Wingdings" charset="0"/>
              <a:buChar char="§"/>
            </a:pPr>
            <a:r>
              <a:rPr lang="en-US" sz="2800" b="1" i="1">
                <a:latin typeface="Garamond" charset="0"/>
              </a:rPr>
              <a:t>Federal Agency Activities &amp; Development Projects</a:t>
            </a:r>
            <a:r>
              <a:rPr lang="en-US" sz="2800">
                <a:latin typeface="Garamond" charset="0"/>
              </a:rPr>
              <a:t> 	CZMA 307(c)(1), (2),  15 CFR part 930, subpart C</a:t>
            </a:r>
          </a:p>
        </p:txBody>
      </p:sp>
      <p:sp>
        <p:nvSpPr>
          <p:cNvPr id="7173" name="Text Box 5"/>
          <p:cNvSpPr txBox="1">
            <a:spLocks noChangeArrowheads="1"/>
          </p:cNvSpPr>
          <p:nvPr/>
        </p:nvSpPr>
        <p:spPr bwMode="auto">
          <a:xfrm>
            <a:off x="0" y="2590800"/>
            <a:ext cx="9448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1963" indent="-461963"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buClr>
                <a:srgbClr val="FFCC00"/>
              </a:buClr>
              <a:buFont typeface="Wingdings" charset="0"/>
              <a:buChar char="§"/>
            </a:pPr>
            <a:r>
              <a:rPr lang="en-US" sz="2800" b="1" i="1">
                <a:latin typeface="Garamond" charset="0"/>
              </a:rPr>
              <a:t>Federal License or Permit Activities </a:t>
            </a:r>
            <a:r>
              <a:rPr lang="en-US" sz="2400">
                <a:latin typeface="Garamond" charset="0"/>
              </a:rPr>
              <a:t>(non-federal applicants)</a:t>
            </a:r>
            <a:r>
              <a:rPr lang="en-US" sz="2800">
                <a:latin typeface="Garamond" charset="0"/>
              </a:rPr>
              <a:t> 	CZMA 307(c)(3)(A),  15 CFR part 930, subpart D</a:t>
            </a:r>
          </a:p>
        </p:txBody>
      </p:sp>
      <p:sp>
        <p:nvSpPr>
          <p:cNvPr id="7174" name="Text Box 6"/>
          <p:cNvSpPr txBox="1">
            <a:spLocks noChangeArrowheads="1"/>
          </p:cNvSpPr>
          <p:nvPr/>
        </p:nvSpPr>
        <p:spPr bwMode="auto">
          <a:xfrm>
            <a:off x="0" y="3733800"/>
            <a:ext cx="8077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1963" indent="-461963"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buClr>
                <a:srgbClr val="FFC000"/>
              </a:buClr>
              <a:buFont typeface="Wingdings" charset="0"/>
              <a:buChar char="§"/>
            </a:pPr>
            <a:r>
              <a:rPr lang="en-US" sz="2800" b="1" i="1">
                <a:latin typeface="Garamond" charset="0"/>
              </a:rPr>
              <a:t>Outer Continental Shelf Oil and Gas Plans</a:t>
            </a:r>
            <a:r>
              <a:rPr lang="en-US" sz="2800">
                <a:latin typeface="Garamond" charset="0"/>
              </a:rPr>
              <a:t>		CZMA 307(c)(3)(B),  15 CFR part 930, subpart E</a:t>
            </a:r>
          </a:p>
        </p:txBody>
      </p:sp>
    </p:spTree>
    <p:extLst>
      <p:ext uri="{BB962C8B-B14F-4D97-AF65-F5344CB8AC3E}">
        <p14:creationId xmlns:p14="http://schemas.microsoft.com/office/powerpoint/2010/main" val="161230205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ChangeArrowheads="1"/>
          </p:cNvSpPr>
          <p:nvPr>
            <p:ph type="ctrTitle" sz="quarter"/>
          </p:nvPr>
        </p:nvSpPr>
        <p:spPr>
          <a:xfrm>
            <a:off x="685800" y="76200"/>
            <a:ext cx="7772400" cy="1219200"/>
          </a:xfrm>
        </p:spPr>
        <p:txBody>
          <a:bodyPr/>
          <a:lstStyle/>
          <a:p>
            <a:pPr algn="ctr" eaLnBrk="1" hangingPunct="1"/>
            <a:r>
              <a:rPr lang="en-US" sz="4000" dirty="0">
                <a:solidFill>
                  <a:srgbClr val="094364"/>
                </a:solidFill>
                <a:latin typeface="Garamond" charset="0"/>
              </a:rPr>
              <a:t>Coastal Effects</a:t>
            </a:r>
          </a:p>
        </p:txBody>
      </p:sp>
      <p:grpSp>
        <p:nvGrpSpPr>
          <p:cNvPr id="8195" name="Group 3"/>
          <p:cNvGrpSpPr>
            <a:grpSpLocks/>
          </p:cNvGrpSpPr>
          <p:nvPr/>
        </p:nvGrpSpPr>
        <p:grpSpPr bwMode="auto">
          <a:xfrm>
            <a:off x="3570288" y="3122613"/>
            <a:ext cx="1916112" cy="1966912"/>
            <a:chOff x="2249" y="1967"/>
            <a:chExt cx="1207" cy="1239"/>
          </a:xfrm>
        </p:grpSpPr>
        <p:sp>
          <p:nvSpPr>
            <p:cNvPr id="8230" name="Freeform 4"/>
            <p:cNvSpPr>
              <a:spLocks/>
            </p:cNvSpPr>
            <p:nvPr/>
          </p:nvSpPr>
          <p:spPr bwMode="auto">
            <a:xfrm>
              <a:off x="2249" y="1967"/>
              <a:ext cx="1207" cy="1239"/>
            </a:xfrm>
            <a:custGeom>
              <a:avLst/>
              <a:gdLst>
                <a:gd name="T0" fmla="*/ 857 w 1207"/>
                <a:gd name="T1" fmla="*/ 145 h 1239"/>
                <a:gd name="T2" fmla="*/ 761 w 1207"/>
                <a:gd name="T3" fmla="*/ 131 h 1239"/>
                <a:gd name="T4" fmla="*/ 590 w 1207"/>
                <a:gd name="T5" fmla="*/ 28 h 1239"/>
                <a:gd name="T6" fmla="*/ 316 w 1207"/>
                <a:gd name="T7" fmla="*/ 56 h 1239"/>
                <a:gd name="T8" fmla="*/ 302 w 1207"/>
                <a:gd name="T9" fmla="*/ 76 h 1239"/>
                <a:gd name="T10" fmla="*/ 261 w 1207"/>
                <a:gd name="T11" fmla="*/ 90 h 1239"/>
                <a:gd name="T12" fmla="*/ 199 w 1207"/>
                <a:gd name="T13" fmla="*/ 172 h 1239"/>
                <a:gd name="T14" fmla="*/ 137 w 1207"/>
                <a:gd name="T15" fmla="*/ 337 h 1239"/>
                <a:gd name="T16" fmla="*/ 89 w 1207"/>
                <a:gd name="T17" fmla="*/ 392 h 1239"/>
                <a:gd name="T18" fmla="*/ 76 w 1207"/>
                <a:gd name="T19" fmla="*/ 412 h 1239"/>
                <a:gd name="T20" fmla="*/ 55 w 1207"/>
                <a:gd name="T21" fmla="*/ 426 h 1239"/>
                <a:gd name="T22" fmla="*/ 0 w 1207"/>
                <a:gd name="T23" fmla="*/ 604 h 1239"/>
                <a:gd name="T24" fmla="*/ 34 w 1207"/>
                <a:gd name="T25" fmla="*/ 858 h 1239"/>
                <a:gd name="T26" fmla="*/ 89 w 1207"/>
                <a:gd name="T27" fmla="*/ 1030 h 1239"/>
                <a:gd name="T28" fmla="*/ 158 w 1207"/>
                <a:gd name="T29" fmla="*/ 1064 h 1239"/>
                <a:gd name="T30" fmla="*/ 254 w 1207"/>
                <a:gd name="T31" fmla="*/ 1139 h 1239"/>
                <a:gd name="T32" fmla="*/ 446 w 1207"/>
                <a:gd name="T33" fmla="*/ 1146 h 1239"/>
                <a:gd name="T34" fmla="*/ 597 w 1207"/>
                <a:gd name="T35" fmla="*/ 1208 h 1239"/>
                <a:gd name="T36" fmla="*/ 857 w 1207"/>
                <a:gd name="T37" fmla="*/ 1222 h 1239"/>
                <a:gd name="T38" fmla="*/ 1070 w 1207"/>
                <a:gd name="T39" fmla="*/ 1194 h 1239"/>
                <a:gd name="T40" fmla="*/ 1111 w 1207"/>
                <a:gd name="T41" fmla="*/ 1132 h 1239"/>
                <a:gd name="T42" fmla="*/ 1118 w 1207"/>
                <a:gd name="T43" fmla="*/ 975 h 1239"/>
                <a:gd name="T44" fmla="*/ 1173 w 1207"/>
                <a:gd name="T45" fmla="*/ 920 h 1239"/>
                <a:gd name="T46" fmla="*/ 1207 w 1207"/>
                <a:gd name="T47" fmla="*/ 858 h 1239"/>
                <a:gd name="T48" fmla="*/ 1200 w 1207"/>
                <a:gd name="T49" fmla="*/ 728 h 1239"/>
                <a:gd name="T50" fmla="*/ 1145 w 1207"/>
                <a:gd name="T51" fmla="*/ 646 h 1239"/>
                <a:gd name="T52" fmla="*/ 1111 w 1207"/>
                <a:gd name="T53" fmla="*/ 584 h 1239"/>
                <a:gd name="T54" fmla="*/ 1090 w 1207"/>
                <a:gd name="T55" fmla="*/ 440 h 1239"/>
                <a:gd name="T56" fmla="*/ 1001 w 1207"/>
                <a:gd name="T57" fmla="*/ 316 h 1239"/>
                <a:gd name="T58" fmla="*/ 940 w 1207"/>
                <a:gd name="T59" fmla="*/ 241 h 1239"/>
                <a:gd name="T60" fmla="*/ 885 w 1207"/>
                <a:gd name="T61" fmla="*/ 166 h 1239"/>
                <a:gd name="T62" fmla="*/ 871 w 1207"/>
                <a:gd name="T63" fmla="*/ 145 h 1239"/>
                <a:gd name="T64" fmla="*/ 850 w 1207"/>
                <a:gd name="T65" fmla="*/ 138 h 1239"/>
                <a:gd name="T66" fmla="*/ 857 w 1207"/>
                <a:gd name="T67" fmla="*/ 145 h 123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07"/>
                <a:gd name="T103" fmla="*/ 0 h 1239"/>
                <a:gd name="T104" fmla="*/ 1207 w 1207"/>
                <a:gd name="T105" fmla="*/ 1239 h 123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07" h="1239">
                  <a:moveTo>
                    <a:pt x="857" y="145"/>
                  </a:moveTo>
                  <a:cubicBezTo>
                    <a:pt x="847" y="144"/>
                    <a:pt x="785" y="144"/>
                    <a:pt x="761" y="131"/>
                  </a:cubicBezTo>
                  <a:cubicBezTo>
                    <a:pt x="698" y="96"/>
                    <a:pt x="664" y="47"/>
                    <a:pt x="590" y="28"/>
                  </a:cubicBezTo>
                  <a:cubicBezTo>
                    <a:pt x="484" y="31"/>
                    <a:pt x="396" y="0"/>
                    <a:pt x="316" y="56"/>
                  </a:cubicBezTo>
                  <a:cubicBezTo>
                    <a:pt x="311" y="63"/>
                    <a:pt x="309" y="72"/>
                    <a:pt x="302" y="76"/>
                  </a:cubicBezTo>
                  <a:cubicBezTo>
                    <a:pt x="290" y="84"/>
                    <a:pt x="261" y="90"/>
                    <a:pt x="261" y="90"/>
                  </a:cubicBezTo>
                  <a:cubicBezTo>
                    <a:pt x="236" y="115"/>
                    <a:pt x="219" y="143"/>
                    <a:pt x="199" y="172"/>
                  </a:cubicBezTo>
                  <a:cubicBezTo>
                    <a:pt x="178" y="234"/>
                    <a:pt x="197" y="297"/>
                    <a:pt x="137" y="337"/>
                  </a:cubicBezTo>
                  <a:cubicBezTo>
                    <a:pt x="122" y="361"/>
                    <a:pt x="113" y="376"/>
                    <a:pt x="89" y="392"/>
                  </a:cubicBezTo>
                  <a:cubicBezTo>
                    <a:pt x="85" y="399"/>
                    <a:pt x="82" y="406"/>
                    <a:pt x="76" y="412"/>
                  </a:cubicBezTo>
                  <a:cubicBezTo>
                    <a:pt x="70" y="418"/>
                    <a:pt x="60" y="419"/>
                    <a:pt x="55" y="426"/>
                  </a:cubicBezTo>
                  <a:cubicBezTo>
                    <a:pt x="34" y="460"/>
                    <a:pt x="10" y="564"/>
                    <a:pt x="0" y="604"/>
                  </a:cubicBezTo>
                  <a:cubicBezTo>
                    <a:pt x="6" y="740"/>
                    <a:pt x="4" y="758"/>
                    <a:pt x="34" y="858"/>
                  </a:cubicBezTo>
                  <a:cubicBezTo>
                    <a:pt x="38" y="925"/>
                    <a:pt x="16" y="1004"/>
                    <a:pt x="89" y="1030"/>
                  </a:cubicBezTo>
                  <a:cubicBezTo>
                    <a:pt x="113" y="1053"/>
                    <a:pt x="126" y="1056"/>
                    <a:pt x="158" y="1064"/>
                  </a:cubicBezTo>
                  <a:cubicBezTo>
                    <a:pt x="187" y="1085"/>
                    <a:pt x="216" y="1135"/>
                    <a:pt x="254" y="1139"/>
                  </a:cubicBezTo>
                  <a:cubicBezTo>
                    <a:pt x="318" y="1145"/>
                    <a:pt x="382" y="1144"/>
                    <a:pt x="446" y="1146"/>
                  </a:cubicBezTo>
                  <a:cubicBezTo>
                    <a:pt x="495" y="1163"/>
                    <a:pt x="543" y="1202"/>
                    <a:pt x="597" y="1208"/>
                  </a:cubicBezTo>
                  <a:cubicBezTo>
                    <a:pt x="729" y="1222"/>
                    <a:pt x="642" y="1214"/>
                    <a:pt x="857" y="1222"/>
                  </a:cubicBezTo>
                  <a:cubicBezTo>
                    <a:pt x="961" y="1218"/>
                    <a:pt x="1002" y="1239"/>
                    <a:pt x="1070" y="1194"/>
                  </a:cubicBezTo>
                  <a:cubicBezTo>
                    <a:pt x="1084" y="1174"/>
                    <a:pt x="1111" y="1132"/>
                    <a:pt x="1111" y="1132"/>
                  </a:cubicBezTo>
                  <a:cubicBezTo>
                    <a:pt x="1113" y="1080"/>
                    <a:pt x="1112" y="1027"/>
                    <a:pt x="1118" y="975"/>
                  </a:cubicBezTo>
                  <a:cubicBezTo>
                    <a:pt x="1121" y="952"/>
                    <a:pt x="1160" y="936"/>
                    <a:pt x="1173" y="920"/>
                  </a:cubicBezTo>
                  <a:cubicBezTo>
                    <a:pt x="1188" y="902"/>
                    <a:pt x="1194" y="878"/>
                    <a:pt x="1207" y="858"/>
                  </a:cubicBezTo>
                  <a:cubicBezTo>
                    <a:pt x="1205" y="815"/>
                    <a:pt x="1206" y="771"/>
                    <a:pt x="1200" y="728"/>
                  </a:cubicBezTo>
                  <a:cubicBezTo>
                    <a:pt x="1196" y="703"/>
                    <a:pt x="1160" y="665"/>
                    <a:pt x="1145" y="646"/>
                  </a:cubicBezTo>
                  <a:cubicBezTo>
                    <a:pt x="1129" y="627"/>
                    <a:pt x="1125" y="604"/>
                    <a:pt x="1111" y="584"/>
                  </a:cubicBezTo>
                  <a:cubicBezTo>
                    <a:pt x="1095" y="537"/>
                    <a:pt x="1101" y="488"/>
                    <a:pt x="1090" y="440"/>
                  </a:cubicBezTo>
                  <a:cubicBezTo>
                    <a:pt x="1076" y="379"/>
                    <a:pt x="1034" y="366"/>
                    <a:pt x="1001" y="316"/>
                  </a:cubicBezTo>
                  <a:cubicBezTo>
                    <a:pt x="980" y="284"/>
                    <a:pt x="970" y="262"/>
                    <a:pt x="940" y="241"/>
                  </a:cubicBezTo>
                  <a:cubicBezTo>
                    <a:pt x="929" y="208"/>
                    <a:pt x="914" y="185"/>
                    <a:pt x="885" y="166"/>
                  </a:cubicBezTo>
                  <a:cubicBezTo>
                    <a:pt x="880" y="159"/>
                    <a:pt x="878" y="150"/>
                    <a:pt x="871" y="145"/>
                  </a:cubicBezTo>
                  <a:cubicBezTo>
                    <a:pt x="865" y="140"/>
                    <a:pt x="857" y="138"/>
                    <a:pt x="850" y="138"/>
                  </a:cubicBezTo>
                  <a:cubicBezTo>
                    <a:pt x="847" y="138"/>
                    <a:pt x="855" y="143"/>
                    <a:pt x="857" y="145"/>
                  </a:cubicBezTo>
                  <a:close/>
                </a:path>
              </a:pathLst>
            </a:custGeom>
            <a:solidFill>
              <a:srgbClr val="009900"/>
            </a:solidFill>
            <a:ln w="9525">
              <a:solidFill>
                <a:schemeClr val="tx1"/>
              </a:solidFill>
              <a:round/>
              <a:headEnd/>
              <a:tailEnd/>
            </a:ln>
          </p:spPr>
          <p:txBody>
            <a:bodyPr/>
            <a:lstStyle/>
            <a:p>
              <a:endParaRPr lang="en-US"/>
            </a:p>
          </p:txBody>
        </p:sp>
        <p:sp>
          <p:nvSpPr>
            <p:cNvPr id="8231" name="Text Box 5"/>
            <p:cNvSpPr txBox="1">
              <a:spLocks noChangeArrowheads="1"/>
            </p:cNvSpPr>
            <p:nvPr/>
          </p:nvSpPr>
          <p:spPr bwMode="auto">
            <a:xfrm>
              <a:off x="2400" y="2160"/>
              <a:ext cx="864" cy="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b="1"/>
                <a:t>State</a:t>
              </a:r>
            </a:p>
            <a:p>
              <a:pPr algn="ctr" eaLnBrk="1" hangingPunct="1">
                <a:lnSpc>
                  <a:spcPct val="70000"/>
                </a:lnSpc>
                <a:spcBef>
                  <a:spcPct val="50000"/>
                </a:spcBef>
              </a:pPr>
              <a:r>
                <a:rPr lang="en-US" b="1"/>
                <a:t>Coastal</a:t>
              </a:r>
            </a:p>
            <a:p>
              <a:pPr algn="ctr" eaLnBrk="1" hangingPunct="1">
                <a:lnSpc>
                  <a:spcPct val="70000"/>
                </a:lnSpc>
                <a:spcBef>
                  <a:spcPct val="50000"/>
                </a:spcBef>
              </a:pPr>
              <a:r>
                <a:rPr lang="en-US" b="1"/>
                <a:t>Uses and</a:t>
              </a:r>
            </a:p>
            <a:p>
              <a:pPr algn="ctr" eaLnBrk="1" hangingPunct="1">
                <a:lnSpc>
                  <a:spcPct val="70000"/>
                </a:lnSpc>
                <a:spcBef>
                  <a:spcPct val="50000"/>
                </a:spcBef>
              </a:pPr>
              <a:r>
                <a:rPr lang="en-US" b="1"/>
                <a:t>Resources</a:t>
              </a:r>
            </a:p>
          </p:txBody>
        </p:sp>
      </p:grpSp>
      <p:grpSp>
        <p:nvGrpSpPr>
          <p:cNvPr id="8196" name="Group 6"/>
          <p:cNvGrpSpPr>
            <a:grpSpLocks/>
          </p:cNvGrpSpPr>
          <p:nvPr/>
        </p:nvGrpSpPr>
        <p:grpSpPr bwMode="auto">
          <a:xfrm>
            <a:off x="838200" y="1447800"/>
            <a:ext cx="8001000" cy="830263"/>
            <a:chOff x="528" y="912"/>
            <a:chExt cx="5040" cy="523"/>
          </a:xfrm>
        </p:grpSpPr>
        <p:sp>
          <p:nvSpPr>
            <p:cNvPr id="8228" name="Text Box 7"/>
            <p:cNvSpPr txBox="1">
              <a:spLocks noChangeArrowheads="1"/>
            </p:cNvSpPr>
            <p:nvPr/>
          </p:nvSpPr>
          <p:spPr bwMode="auto">
            <a:xfrm>
              <a:off x="528" y="912"/>
              <a:ext cx="177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400" b="1">
                  <a:latin typeface="Garamond" charset="0"/>
                </a:rPr>
                <a:t>Federal Agency Activities</a:t>
              </a:r>
            </a:p>
          </p:txBody>
        </p:sp>
        <p:sp>
          <p:nvSpPr>
            <p:cNvPr id="8229" name="Text Box 8"/>
            <p:cNvSpPr txBox="1">
              <a:spLocks noChangeArrowheads="1"/>
            </p:cNvSpPr>
            <p:nvPr/>
          </p:nvSpPr>
          <p:spPr bwMode="auto">
            <a:xfrm>
              <a:off x="3264" y="912"/>
              <a:ext cx="2304"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400" b="1">
                  <a:latin typeface="Garamond" charset="0"/>
                </a:rPr>
                <a:t>Federal Authorization Activities</a:t>
              </a:r>
            </a:p>
          </p:txBody>
        </p:sp>
      </p:grpSp>
      <p:grpSp>
        <p:nvGrpSpPr>
          <p:cNvPr id="4" name="Group 9"/>
          <p:cNvGrpSpPr>
            <a:grpSpLocks/>
          </p:cNvGrpSpPr>
          <p:nvPr/>
        </p:nvGrpSpPr>
        <p:grpSpPr bwMode="auto">
          <a:xfrm>
            <a:off x="457200" y="2438400"/>
            <a:ext cx="8305800" cy="4070350"/>
            <a:chOff x="288" y="1536"/>
            <a:chExt cx="5232" cy="2564"/>
          </a:xfrm>
        </p:grpSpPr>
        <p:sp>
          <p:nvSpPr>
            <p:cNvPr id="8198" name="Text Box 10"/>
            <p:cNvSpPr txBox="1">
              <a:spLocks noChangeArrowheads="1"/>
            </p:cNvSpPr>
            <p:nvPr/>
          </p:nvSpPr>
          <p:spPr bwMode="auto">
            <a:xfrm>
              <a:off x="1488" y="1536"/>
              <a:ext cx="12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a:latin typeface="Garamond" charset="0"/>
                </a:rPr>
                <a:t>Military Facilities</a:t>
              </a:r>
            </a:p>
          </p:txBody>
        </p:sp>
        <p:sp>
          <p:nvSpPr>
            <p:cNvPr id="8199" name="Text Box 11"/>
            <p:cNvSpPr txBox="1">
              <a:spLocks noChangeArrowheads="1"/>
            </p:cNvSpPr>
            <p:nvPr/>
          </p:nvSpPr>
          <p:spPr bwMode="auto">
            <a:xfrm>
              <a:off x="432" y="2208"/>
              <a:ext cx="7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a:latin typeface="Garamond" charset="0"/>
                </a:rPr>
                <a:t>Dredging</a:t>
              </a:r>
            </a:p>
          </p:txBody>
        </p:sp>
        <p:sp>
          <p:nvSpPr>
            <p:cNvPr id="8200" name="Text Box 12"/>
            <p:cNvSpPr txBox="1">
              <a:spLocks noChangeArrowheads="1"/>
            </p:cNvSpPr>
            <p:nvPr/>
          </p:nvSpPr>
          <p:spPr bwMode="auto">
            <a:xfrm>
              <a:off x="1632" y="3696"/>
              <a:ext cx="110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a:latin typeface="Garamond" charset="0"/>
                </a:rPr>
                <a:t>Wildlife Refuge Expansion</a:t>
              </a:r>
            </a:p>
          </p:txBody>
        </p:sp>
        <p:sp>
          <p:nvSpPr>
            <p:cNvPr id="8201" name="Text Box 13"/>
            <p:cNvSpPr txBox="1">
              <a:spLocks noChangeArrowheads="1"/>
            </p:cNvSpPr>
            <p:nvPr/>
          </p:nvSpPr>
          <p:spPr bwMode="auto">
            <a:xfrm>
              <a:off x="768" y="3504"/>
              <a:ext cx="10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a:latin typeface="Garamond" charset="0"/>
                </a:rPr>
                <a:t>Fishery Plans</a:t>
              </a:r>
            </a:p>
          </p:txBody>
        </p:sp>
        <p:sp>
          <p:nvSpPr>
            <p:cNvPr id="8202" name="Text Box 14"/>
            <p:cNvSpPr txBox="1">
              <a:spLocks noChangeArrowheads="1"/>
            </p:cNvSpPr>
            <p:nvPr/>
          </p:nvSpPr>
          <p:spPr bwMode="auto">
            <a:xfrm>
              <a:off x="4320" y="2265"/>
              <a:ext cx="11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a:latin typeface="Garamond" charset="0"/>
                </a:rPr>
                <a:t>Gas Pipelines</a:t>
              </a:r>
            </a:p>
          </p:txBody>
        </p:sp>
        <p:sp>
          <p:nvSpPr>
            <p:cNvPr id="8203" name="Text Box 15"/>
            <p:cNvSpPr txBox="1">
              <a:spLocks noChangeArrowheads="1"/>
            </p:cNvSpPr>
            <p:nvPr/>
          </p:nvSpPr>
          <p:spPr bwMode="auto">
            <a:xfrm>
              <a:off x="480" y="1728"/>
              <a:ext cx="105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a:latin typeface="Garamond" charset="0"/>
                </a:rPr>
                <a:t>OCS Oil &amp; Gas Leasing</a:t>
              </a:r>
            </a:p>
          </p:txBody>
        </p:sp>
        <p:sp>
          <p:nvSpPr>
            <p:cNvPr id="8204" name="Text Box 16"/>
            <p:cNvSpPr txBox="1">
              <a:spLocks noChangeArrowheads="1"/>
            </p:cNvSpPr>
            <p:nvPr/>
          </p:nvSpPr>
          <p:spPr bwMode="auto">
            <a:xfrm>
              <a:off x="528" y="2889"/>
              <a:ext cx="10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a:latin typeface="Garamond" charset="0"/>
                </a:rPr>
                <a:t>Timber Sales</a:t>
              </a:r>
            </a:p>
          </p:txBody>
        </p:sp>
        <p:sp>
          <p:nvSpPr>
            <p:cNvPr id="8205" name="Text Box 17"/>
            <p:cNvSpPr txBox="1">
              <a:spLocks noChangeArrowheads="1"/>
            </p:cNvSpPr>
            <p:nvPr/>
          </p:nvSpPr>
          <p:spPr bwMode="auto">
            <a:xfrm>
              <a:off x="288" y="2592"/>
              <a:ext cx="115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a:latin typeface="Garamond" charset="0"/>
                </a:rPr>
                <a:t>Navigation Aids</a:t>
              </a:r>
            </a:p>
          </p:txBody>
        </p:sp>
        <p:sp>
          <p:nvSpPr>
            <p:cNvPr id="8206" name="Text Box 18"/>
            <p:cNvSpPr txBox="1">
              <a:spLocks noChangeArrowheads="1"/>
            </p:cNvSpPr>
            <p:nvPr/>
          </p:nvSpPr>
          <p:spPr bwMode="auto">
            <a:xfrm>
              <a:off x="3264" y="1536"/>
              <a:ext cx="15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a:latin typeface="Garamond" charset="0"/>
                </a:rPr>
                <a:t>OCS Oil &amp; Gas Plans</a:t>
              </a:r>
            </a:p>
          </p:txBody>
        </p:sp>
        <p:sp>
          <p:nvSpPr>
            <p:cNvPr id="8207" name="Text Box 19"/>
            <p:cNvSpPr txBox="1">
              <a:spLocks noChangeArrowheads="1"/>
            </p:cNvSpPr>
            <p:nvPr/>
          </p:nvSpPr>
          <p:spPr bwMode="auto">
            <a:xfrm>
              <a:off x="3984" y="1920"/>
              <a:ext cx="14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a:latin typeface="Garamond" charset="0"/>
                </a:rPr>
                <a:t>Hydro-elec Licenses</a:t>
              </a:r>
            </a:p>
          </p:txBody>
        </p:sp>
        <p:sp>
          <p:nvSpPr>
            <p:cNvPr id="8208" name="Text Box 20"/>
            <p:cNvSpPr txBox="1">
              <a:spLocks noChangeArrowheads="1"/>
            </p:cNvSpPr>
            <p:nvPr/>
          </p:nvSpPr>
          <p:spPr bwMode="auto">
            <a:xfrm>
              <a:off x="432" y="3177"/>
              <a:ext cx="12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a:latin typeface="Garamond" charset="0"/>
                </a:rPr>
                <a:t>Land Disposal</a:t>
              </a:r>
            </a:p>
          </p:txBody>
        </p:sp>
        <p:sp>
          <p:nvSpPr>
            <p:cNvPr id="8209" name="Text Box 21"/>
            <p:cNvSpPr txBox="1">
              <a:spLocks noChangeArrowheads="1"/>
            </p:cNvSpPr>
            <p:nvPr/>
          </p:nvSpPr>
          <p:spPr bwMode="auto">
            <a:xfrm>
              <a:off x="3072" y="3744"/>
              <a:ext cx="13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a:latin typeface="Garamond" charset="0"/>
                </a:rPr>
                <a:t>Wetland Alteration</a:t>
              </a:r>
            </a:p>
          </p:txBody>
        </p:sp>
        <p:sp>
          <p:nvSpPr>
            <p:cNvPr id="8210" name="Text Box 22"/>
            <p:cNvSpPr txBox="1">
              <a:spLocks noChangeArrowheads="1"/>
            </p:cNvSpPr>
            <p:nvPr/>
          </p:nvSpPr>
          <p:spPr bwMode="auto">
            <a:xfrm>
              <a:off x="3984" y="3408"/>
              <a:ext cx="10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a:latin typeface="Garamond" charset="0"/>
                </a:rPr>
                <a:t>ESA Permits</a:t>
              </a:r>
            </a:p>
          </p:txBody>
        </p:sp>
        <p:sp>
          <p:nvSpPr>
            <p:cNvPr id="8211" name="Text Box 23"/>
            <p:cNvSpPr txBox="1">
              <a:spLocks noChangeArrowheads="1"/>
            </p:cNvSpPr>
            <p:nvPr/>
          </p:nvSpPr>
          <p:spPr bwMode="auto">
            <a:xfrm>
              <a:off x="4128" y="3072"/>
              <a:ext cx="11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a:latin typeface="Garamond" charset="0"/>
                </a:rPr>
                <a:t>LNG Terminals</a:t>
              </a:r>
            </a:p>
          </p:txBody>
        </p:sp>
        <p:sp>
          <p:nvSpPr>
            <p:cNvPr id="8212" name="Text Box 24"/>
            <p:cNvSpPr txBox="1">
              <a:spLocks noChangeArrowheads="1"/>
            </p:cNvSpPr>
            <p:nvPr/>
          </p:nvSpPr>
          <p:spPr bwMode="auto">
            <a:xfrm>
              <a:off x="4032" y="2688"/>
              <a:ext cx="14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a:latin typeface="Garamond" charset="0"/>
                </a:rPr>
                <a:t>Airport Layout Plans</a:t>
              </a:r>
            </a:p>
          </p:txBody>
        </p:sp>
        <p:sp>
          <p:nvSpPr>
            <p:cNvPr id="8213" name="Line 25"/>
            <p:cNvSpPr>
              <a:spLocks noChangeShapeType="1"/>
            </p:cNvSpPr>
            <p:nvPr/>
          </p:nvSpPr>
          <p:spPr bwMode="auto">
            <a:xfrm>
              <a:off x="2208" y="1776"/>
              <a:ext cx="192" cy="192"/>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8214" name="Line 26"/>
            <p:cNvSpPr>
              <a:spLocks noChangeShapeType="1"/>
            </p:cNvSpPr>
            <p:nvPr/>
          </p:nvSpPr>
          <p:spPr bwMode="auto">
            <a:xfrm flipH="1">
              <a:off x="3312" y="1776"/>
              <a:ext cx="192" cy="336"/>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8215" name="Line 27"/>
            <p:cNvSpPr>
              <a:spLocks noChangeShapeType="1"/>
            </p:cNvSpPr>
            <p:nvPr/>
          </p:nvSpPr>
          <p:spPr bwMode="auto">
            <a:xfrm flipH="1">
              <a:off x="3648" y="2064"/>
              <a:ext cx="384" cy="24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8216" name="Line 28"/>
            <p:cNvSpPr>
              <a:spLocks noChangeShapeType="1"/>
            </p:cNvSpPr>
            <p:nvPr/>
          </p:nvSpPr>
          <p:spPr bwMode="auto">
            <a:xfrm flipH="1">
              <a:off x="3792" y="2400"/>
              <a:ext cx="576" cy="144"/>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8217" name="Line 29"/>
            <p:cNvSpPr>
              <a:spLocks noChangeShapeType="1"/>
            </p:cNvSpPr>
            <p:nvPr/>
          </p:nvSpPr>
          <p:spPr bwMode="auto">
            <a:xfrm flipH="1">
              <a:off x="3792" y="2784"/>
              <a:ext cx="288"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8218" name="Line 30"/>
            <p:cNvSpPr>
              <a:spLocks noChangeShapeType="1"/>
            </p:cNvSpPr>
            <p:nvPr/>
          </p:nvSpPr>
          <p:spPr bwMode="auto">
            <a:xfrm flipH="1" flipV="1">
              <a:off x="3696" y="3024"/>
              <a:ext cx="432" cy="96"/>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8219" name="Line 31"/>
            <p:cNvSpPr>
              <a:spLocks noChangeShapeType="1"/>
            </p:cNvSpPr>
            <p:nvPr/>
          </p:nvSpPr>
          <p:spPr bwMode="auto">
            <a:xfrm flipH="1" flipV="1">
              <a:off x="3648" y="3216"/>
              <a:ext cx="384" cy="24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8220" name="Line 32"/>
            <p:cNvSpPr>
              <a:spLocks noChangeShapeType="1"/>
            </p:cNvSpPr>
            <p:nvPr/>
          </p:nvSpPr>
          <p:spPr bwMode="auto">
            <a:xfrm flipH="1" flipV="1">
              <a:off x="3312" y="3312"/>
              <a:ext cx="240" cy="432"/>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8221" name="Line 33"/>
            <p:cNvSpPr>
              <a:spLocks noChangeShapeType="1"/>
            </p:cNvSpPr>
            <p:nvPr/>
          </p:nvSpPr>
          <p:spPr bwMode="auto">
            <a:xfrm flipV="1">
              <a:off x="2544" y="3360"/>
              <a:ext cx="144" cy="336"/>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8222" name="Line 34"/>
            <p:cNvSpPr>
              <a:spLocks noChangeShapeType="1"/>
            </p:cNvSpPr>
            <p:nvPr/>
          </p:nvSpPr>
          <p:spPr bwMode="auto">
            <a:xfrm flipV="1">
              <a:off x="1776" y="3264"/>
              <a:ext cx="576" cy="384"/>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8223" name="Line 35"/>
            <p:cNvSpPr>
              <a:spLocks noChangeShapeType="1"/>
            </p:cNvSpPr>
            <p:nvPr/>
          </p:nvSpPr>
          <p:spPr bwMode="auto">
            <a:xfrm flipV="1">
              <a:off x="1536" y="3120"/>
              <a:ext cx="576" cy="192"/>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8224" name="Line 36"/>
            <p:cNvSpPr>
              <a:spLocks noChangeShapeType="1"/>
            </p:cNvSpPr>
            <p:nvPr/>
          </p:nvSpPr>
          <p:spPr bwMode="auto">
            <a:xfrm flipV="1">
              <a:off x="1536" y="2928"/>
              <a:ext cx="480" cy="96"/>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8225" name="Line 37"/>
            <p:cNvSpPr>
              <a:spLocks noChangeShapeType="1"/>
            </p:cNvSpPr>
            <p:nvPr/>
          </p:nvSpPr>
          <p:spPr bwMode="auto">
            <a:xfrm flipV="1">
              <a:off x="1392" y="2640"/>
              <a:ext cx="576" cy="48"/>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8226" name="Line 38"/>
            <p:cNvSpPr>
              <a:spLocks noChangeShapeType="1"/>
            </p:cNvSpPr>
            <p:nvPr/>
          </p:nvSpPr>
          <p:spPr bwMode="auto">
            <a:xfrm>
              <a:off x="1200" y="2352"/>
              <a:ext cx="720" cy="48"/>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8227" name="Line 39"/>
            <p:cNvSpPr>
              <a:spLocks noChangeShapeType="1"/>
            </p:cNvSpPr>
            <p:nvPr/>
          </p:nvSpPr>
          <p:spPr bwMode="auto">
            <a:xfrm>
              <a:off x="1440" y="1920"/>
              <a:ext cx="528" cy="24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12736479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4*#ppt_w"/>
                                          </p:val>
                                        </p:tav>
                                        <p:tav tm="100000">
                                          <p:val>
                                            <p:strVal val="#ppt_w"/>
                                          </p:val>
                                        </p:tav>
                                      </p:tavLst>
                                    </p:anim>
                                    <p:anim calcmode="lin" valueType="num">
                                      <p:cBhvr>
                                        <p:cTn id="8" dur="1000" fill="hold"/>
                                        <p:tgtEl>
                                          <p:spTgt spid="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4800" dirty="0" smtClean="0">
                <a:solidFill>
                  <a:srgbClr val="094364"/>
                </a:solidFill>
                <a:effectLst>
                  <a:outerShdw blurRad="38100" dist="38100" dir="2700000" algn="tl">
                    <a:srgbClr val="000000">
                      <a:alpha val="43137"/>
                    </a:srgbClr>
                  </a:outerShdw>
                </a:effectLst>
                <a:ea typeface="+mj-ea"/>
              </a:rPr>
              <a:t>Coastal Effects</a:t>
            </a:r>
            <a:endParaRPr lang="en-US" dirty="0">
              <a:solidFill>
                <a:srgbClr val="094364"/>
              </a:solidFill>
              <a:ea typeface="+mj-ea"/>
            </a:endParaRPr>
          </a:p>
        </p:txBody>
      </p:sp>
      <p:sp>
        <p:nvSpPr>
          <p:cNvPr id="3" name="Content Placeholder 2"/>
          <p:cNvSpPr>
            <a:spLocks noGrp="1"/>
          </p:cNvSpPr>
          <p:nvPr>
            <p:ph idx="1"/>
          </p:nvPr>
        </p:nvSpPr>
        <p:spPr>
          <a:xfrm>
            <a:off x="457200" y="1828800"/>
            <a:ext cx="8229600" cy="2667000"/>
          </a:xfrm>
        </p:spPr>
        <p:txBody>
          <a:bodyPr>
            <a:normAutofit/>
          </a:bodyPr>
          <a:lstStyle/>
          <a:p>
            <a:r>
              <a:rPr lang="en-US" dirty="0">
                <a:latin typeface="Garamond" charset="0"/>
              </a:rPr>
              <a:t>Direct</a:t>
            </a:r>
          </a:p>
          <a:p>
            <a:r>
              <a:rPr lang="en-US" dirty="0">
                <a:latin typeface="Garamond" charset="0"/>
              </a:rPr>
              <a:t>Indirect</a:t>
            </a:r>
          </a:p>
          <a:p>
            <a:pPr lvl="1">
              <a:buClr>
                <a:srgbClr val="CCDFEE"/>
              </a:buClr>
            </a:pPr>
            <a:r>
              <a:rPr lang="en-US" sz="3200" dirty="0">
                <a:latin typeface="Garamond" charset="0"/>
              </a:rPr>
              <a:t>Cumulative</a:t>
            </a:r>
          </a:p>
          <a:p>
            <a:pPr lvl="1">
              <a:buClr>
                <a:srgbClr val="CCDFEE"/>
              </a:buClr>
            </a:pPr>
            <a:r>
              <a:rPr lang="en-US" sz="3200" dirty="0">
                <a:latin typeface="Garamond" charset="0"/>
              </a:rPr>
              <a:t>Secondary</a:t>
            </a:r>
          </a:p>
        </p:txBody>
      </p:sp>
    </p:spTree>
    <p:extLst>
      <p:ext uri="{BB962C8B-B14F-4D97-AF65-F5344CB8AC3E}">
        <p14:creationId xmlns:p14="http://schemas.microsoft.com/office/powerpoint/2010/main" val="311224512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endParaRPr lang="en-US" sz="4000" dirty="0"/>
          </a:p>
        </p:txBody>
      </p:sp>
      <p:sp>
        <p:nvSpPr>
          <p:cNvPr id="2" name="Content Placeholder 1"/>
          <p:cNvSpPr>
            <a:spLocks noGrp="1"/>
          </p:cNvSpPr>
          <p:nvPr>
            <p:ph idx="1"/>
          </p:nvPr>
        </p:nvSpPr>
        <p:spPr/>
        <p:txBody>
          <a:bodyPr/>
          <a:lstStyle/>
          <a:p>
            <a:pPr marL="0" indent="0">
              <a:buNone/>
            </a:pPr>
            <a:r>
              <a:rPr lang="en-US" sz="2800" dirty="0" smtClean="0"/>
              <a:t>Small Group Activity:</a:t>
            </a:r>
          </a:p>
          <a:p>
            <a:r>
              <a:rPr lang="en-US" sz="2400" dirty="0" smtClean="0"/>
              <a:t>What is your favorite sea creature?</a:t>
            </a:r>
          </a:p>
          <a:p>
            <a:r>
              <a:rPr lang="en-US" sz="2400" dirty="0" smtClean="0"/>
              <a:t>Why am I here today? What’s in this for me?</a:t>
            </a:r>
          </a:p>
          <a:p>
            <a:r>
              <a:rPr lang="en-US" sz="2400" dirty="0" smtClean="0"/>
              <a:t>What is the biggest challenge and opportunity in this process?</a:t>
            </a:r>
            <a:endParaRPr lang="en-US" sz="2400" dirty="0"/>
          </a:p>
        </p:txBody>
      </p:sp>
    </p:spTree>
    <p:extLst>
      <p:ext uri="{BB962C8B-B14F-4D97-AF65-F5344CB8AC3E}">
        <p14:creationId xmlns:p14="http://schemas.microsoft.com/office/powerpoint/2010/main" val="337107602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5378" name="Rectangle 2"/>
          <p:cNvSpPr>
            <a:spLocks noGrp="1" noChangeArrowheads="1"/>
          </p:cNvSpPr>
          <p:nvPr>
            <p:ph type="title"/>
          </p:nvPr>
        </p:nvSpPr>
        <p:spPr>
          <a:xfrm>
            <a:off x="571500" y="457200"/>
            <a:ext cx="7772400" cy="685800"/>
          </a:xfrm>
        </p:spPr>
        <p:txBody>
          <a:bodyPr/>
          <a:lstStyle/>
          <a:p>
            <a:pPr algn="ctr" eaLnBrk="1" hangingPunct="1"/>
            <a:r>
              <a:rPr lang="en-US" sz="4000" b="0" dirty="0">
                <a:solidFill>
                  <a:srgbClr val="094364"/>
                </a:solidFill>
                <a:latin typeface="Garamond" charset="0"/>
              </a:rPr>
              <a:t>Enforceable Policies</a:t>
            </a:r>
          </a:p>
        </p:txBody>
      </p:sp>
      <p:sp>
        <p:nvSpPr>
          <p:cNvPr id="13315" name="Text Box 3"/>
          <p:cNvSpPr txBox="1">
            <a:spLocks noChangeArrowheads="1"/>
          </p:cNvSpPr>
          <p:nvPr/>
        </p:nvSpPr>
        <p:spPr bwMode="auto">
          <a:xfrm>
            <a:off x="152400" y="1778000"/>
            <a:ext cx="8610600"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1963" indent="-461963" eaLnBrk="0" hangingPunct="0">
              <a:defRPr>
                <a:solidFill>
                  <a:schemeClr val="tx1"/>
                </a:solidFill>
                <a:latin typeface="Arial" charset="0"/>
              </a:defRPr>
            </a:lvl1pPr>
            <a:lvl2pPr marL="1023938" indent="-227013"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Clr>
                <a:srgbClr val="FFC000"/>
              </a:buClr>
              <a:buFont typeface="Wingdings" pitchFamily="2" charset="2"/>
              <a:buChar char="§"/>
              <a:defRPr/>
            </a:pPr>
            <a:r>
              <a:rPr lang="en-US" sz="3200" dirty="0" smtClean="0">
                <a:latin typeface="Garamond" pitchFamily="18" charset="0"/>
                <a:ea typeface="+mn-ea"/>
              </a:rPr>
              <a:t>Legally binding under State Law</a:t>
            </a:r>
          </a:p>
          <a:p>
            <a:pPr marL="457200" indent="-457200" eaLnBrk="1" hangingPunct="1">
              <a:spcBef>
                <a:spcPct val="50000"/>
              </a:spcBef>
              <a:buClr>
                <a:srgbClr val="FFC000"/>
              </a:buClr>
              <a:buFont typeface="Wingdings" pitchFamily="2" charset="2"/>
              <a:buChar char="§"/>
              <a:defRPr/>
            </a:pPr>
            <a:endParaRPr lang="en-US" sz="3200" dirty="0" smtClean="0">
              <a:latin typeface="Garamond" pitchFamily="18" charset="0"/>
              <a:ea typeface="+mn-ea"/>
            </a:endParaRPr>
          </a:p>
          <a:p>
            <a:pPr eaLnBrk="1" hangingPunct="1">
              <a:spcBef>
                <a:spcPct val="50000"/>
              </a:spcBef>
              <a:buClr>
                <a:srgbClr val="FFC000"/>
              </a:buClr>
              <a:buFont typeface="Wingdings" pitchFamily="2" charset="2"/>
              <a:buChar char="§"/>
              <a:defRPr/>
            </a:pPr>
            <a:r>
              <a:rPr lang="en-US" sz="3200" dirty="0" smtClean="0">
                <a:latin typeface="Garamond" pitchFamily="18" charset="0"/>
                <a:ea typeface="+mn-ea"/>
              </a:rPr>
              <a:t>Approved by NOAA</a:t>
            </a:r>
          </a:p>
          <a:p>
            <a:pPr marL="1139825" lvl="1" indent="-342900" eaLnBrk="1" hangingPunct="1">
              <a:spcBef>
                <a:spcPct val="50000"/>
              </a:spcBef>
              <a:buClr>
                <a:schemeClr val="accent5">
                  <a:lumMod val="60000"/>
                  <a:lumOff val="40000"/>
                </a:schemeClr>
              </a:buClr>
              <a:buFont typeface="Wingdings" pitchFamily="2" charset="2"/>
              <a:buChar char="§"/>
              <a:defRPr/>
            </a:pPr>
            <a:r>
              <a:rPr lang="en-US" sz="2400" dirty="0" smtClean="0">
                <a:latin typeface="Garamond" pitchFamily="18" charset="0"/>
                <a:ea typeface="+mn-ea"/>
              </a:rPr>
              <a:t>With input from Federal agencies and the public</a:t>
            </a:r>
          </a:p>
          <a:p>
            <a:pPr eaLnBrk="1" hangingPunct="1">
              <a:spcBef>
                <a:spcPct val="50000"/>
              </a:spcBef>
              <a:buClr>
                <a:srgbClr val="FFC000"/>
              </a:buClr>
              <a:buFont typeface="Wingdings" pitchFamily="2" charset="2"/>
              <a:buChar char="§"/>
              <a:defRPr/>
            </a:pPr>
            <a:endParaRPr lang="en-US" sz="3200" dirty="0" smtClean="0">
              <a:latin typeface="Garamond" pitchFamily="18" charset="0"/>
              <a:ea typeface="+mn-ea"/>
            </a:endParaRPr>
          </a:p>
        </p:txBody>
      </p:sp>
    </p:spTree>
    <p:extLst>
      <p:ext uri="{BB962C8B-B14F-4D97-AF65-F5344CB8AC3E}">
        <p14:creationId xmlns:p14="http://schemas.microsoft.com/office/powerpoint/2010/main" val="250058023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lstStyle/>
          <a:p>
            <a:pPr algn="ctr">
              <a:defRPr/>
            </a:pPr>
            <a:r>
              <a:rPr lang="en-US" sz="4000" b="0" dirty="0" smtClean="0">
                <a:solidFill>
                  <a:srgbClr val="094364"/>
                </a:solidFill>
                <a:ea typeface="+mj-ea"/>
              </a:rPr>
              <a:t>Scope of Consistency Effects Test:</a:t>
            </a:r>
            <a:br>
              <a:rPr lang="en-US" sz="4000" b="0" dirty="0" smtClean="0">
                <a:solidFill>
                  <a:srgbClr val="094364"/>
                </a:solidFill>
                <a:ea typeface="+mj-ea"/>
              </a:rPr>
            </a:br>
            <a:r>
              <a:rPr lang="en-US" sz="4000" b="0" dirty="0" smtClean="0">
                <a:solidFill>
                  <a:srgbClr val="094364"/>
                </a:solidFill>
                <a:ea typeface="+mj-ea"/>
              </a:rPr>
              <a:t>Determining Geographic Scope</a:t>
            </a:r>
            <a:endParaRPr lang="en-US" sz="3600" b="0" dirty="0">
              <a:solidFill>
                <a:srgbClr val="094364"/>
              </a:solidFill>
              <a:ea typeface="+mj-ea"/>
            </a:endParaRPr>
          </a:p>
        </p:txBody>
      </p:sp>
      <p:sp>
        <p:nvSpPr>
          <p:cNvPr id="3" name="Content Placeholder 2"/>
          <p:cNvSpPr>
            <a:spLocks noGrp="1"/>
          </p:cNvSpPr>
          <p:nvPr>
            <p:ph idx="1"/>
          </p:nvPr>
        </p:nvSpPr>
        <p:spPr>
          <a:xfrm>
            <a:off x="457200" y="1752600"/>
            <a:ext cx="8229600" cy="4724400"/>
          </a:xfrm>
        </p:spPr>
        <p:txBody>
          <a:bodyPr>
            <a:normAutofit lnSpcReduction="10000"/>
          </a:bodyPr>
          <a:lstStyle/>
          <a:p>
            <a:r>
              <a:rPr lang="en-US" sz="2400">
                <a:latin typeface="Garamond" charset="0"/>
              </a:rPr>
              <a:t>For Federal agency activities – effects test applies, regardless of location of activity (within CZ, outside CZ, other state).</a:t>
            </a:r>
          </a:p>
          <a:p>
            <a:endParaRPr lang="en-US" sz="2400">
              <a:latin typeface="Garamond" charset="0"/>
            </a:endParaRPr>
          </a:p>
          <a:p>
            <a:r>
              <a:rPr lang="en-US" sz="2400">
                <a:latin typeface="Garamond" charset="0"/>
              </a:rPr>
              <a:t>Federal  license or permit activities listed in a State</a:t>
            </a:r>
            <a:r>
              <a:rPr lang="ja-JP" altLang="en-US" sz="2400">
                <a:latin typeface="Garamond" charset="0"/>
              </a:rPr>
              <a:t>’</a:t>
            </a:r>
            <a:r>
              <a:rPr lang="en-US" sz="2400">
                <a:latin typeface="Garamond" charset="0"/>
              </a:rPr>
              <a:t>s CMP </a:t>
            </a:r>
            <a:r>
              <a:rPr lang="en-US" sz="2400" u="sng">
                <a:latin typeface="Garamond" charset="0"/>
              </a:rPr>
              <a:t>within CZ boundary</a:t>
            </a:r>
            <a:r>
              <a:rPr lang="en-US" sz="2400">
                <a:latin typeface="Garamond" charset="0"/>
              </a:rPr>
              <a:t> are automatically subject to FC requirements.</a:t>
            </a:r>
          </a:p>
          <a:p>
            <a:endParaRPr lang="en-US" sz="2400">
              <a:latin typeface="Garamond" charset="0"/>
            </a:endParaRPr>
          </a:p>
          <a:p>
            <a:r>
              <a:rPr lang="en-US" sz="2400">
                <a:latin typeface="Garamond" charset="0"/>
              </a:rPr>
              <a:t>Federal license or permit activities </a:t>
            </a:r>
            <a:r>
              <a:rPr lang="en-US" sz="2400" u="sng">
                <a:latin typeface="Garamond" charset="0"/>
              </a:rPr>
              <a:t>outside CZ boundary or in federal waters</a:t>
            </a:r>
            <a:r>
              <a:rPr lang="en-US" sz="2400">
                <a:latin typeface="Garamond" charset="0"/>
              </a:rPr>
              <a:t> must be listed with a geographic location description (or may request a 1-time review unlisted activity)</a:t>
            </a:r>
            <a:endParaRPr lang="en-US" sz="2800">
              <a:latin typeface="Garamond" charset="0"/>
            </a:endParaRPr>
          </a:p>
          <a:p>
            <a:endParaRPr lang="en-US" sz="2800">
              <a:latin typeface="Garamond" charset="0"/>
            </a:endParaRPr>
          </a:p>
        </p:txBody>
      </p:sp>
    </p:spTree>
    <p:extLst>
      <p:ext uri="{BB962C8B-B14F-4D97-AF65-F5344CB8AC3E}">
        <p14:creationId xmlns:p14="http://schemas.microsoft.com/office/powerpoint/2010/main" val="391705501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1477963"/>
          </a:xfrm>
        </p:spPr>
        <p:txBody>
          <a:bodyPr/>
          <a:lstStyle/>
          <a:p>
            <a:pPr algn="ctr"/>
            <a:r>
              <a:rPr lang="en-US" sz="3200" b="0" dirty="0">
                <a:solidFill>
                  <a:srgbClr val="094364"/>
                </a:solidFill>
                <a:latin typeface="Garamond" charset="0"/>
              </a:rPr>
              <a:t>Reviewing Federal License or Permit Activities Outside the Coastal Zone</a:t>
            </a:r>
          </a:p>
        </p:txBody>
      </p:sp>
      <p:sp>
        <p:nvSpPr>
          <p:cNvPr id="12291" name="Rectangle 2"/>
          <p:cNvSpPr>
            <a:spLocks noChangeArrowheads="1"/>
          </p:cNvSpPr>
          <p:nvPr/>
        </p:nvSpPr>
        <p:spPr bwMode="auto">
          <a:xfrm>
            <a:off x="381000" y="1784350"/>
            <a:ext cx="84582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60375">
              <a:lnSpc>
                <a:spcPct val="80000"/>
              </a:lnSpc>
              <a:buClr>
                <a:schemeClr val="tx1"/>
              </a:buClr>
            </a:pPr>
            <a:r>
              <a:rPr lang="en-US" sz="2400" b="1"/>
              <a:t>15 C.F.R. § 930.53 </a:t>
            </a:r>
          </a:p>
          <a:p>
            <a:pPr marL="460375">
              <a:lnSpc>
                <a:spcPct val="80000"/>
              </a:lnSpc>
              <a:buClr>
                <a:schemeClr val="tx1"/>
              </a:buClr>
              <a:buFont typeface="Arial" charset="0"/>
              <a:buChar char="•"/>
            </a:pPr>
            <a:endParaRPr lang="en-US" sz="2400">
              <a:latin typeface="Garamond" charset="0"/>
            </a:endParaRPr>
          </a:p>
          <a:p>
            <a:pPr marL="460375">
              <a:lnSpc>
                <a:spcPct val="80000"/>
              </a:lnSpc>
              <a:buClr>
                <a:srgbClr val="FFC000"/>
              </a:buClr>
              <a:buFont typeface="Wingdings" charset="0"/>
              <a:buChar char="§"/>
            </a:pPr>
            <a:r>
              <a:rPr lang="en-US" sz="2400">
                <a:latin typeface="Garamond" charset="0"/>
              </a:rPr>
              <a:t>OCRM approves state lists of federal license or permit activities subject to FC review</a:t>
            </a:r>
          </a:p>
          <a:p>
            <a:pPr marL="1489075" lvl="1" indent="-342900">
              <a:lnSpc>
                <a:spcPct val="80000"/>
              </a:lnSpc>
              <a:buClr>
                <a:srgbClr val="CCECFF"/>
              </a:buClr>
              <a:buFont typeface="Wingdings" charset="0"/>
              <a:buChar char="§"/>
            </a:pPr>
            <a:r>
              <a:rPr lang="en-US" sz="2400">
                <a:latin typeface="Garamond" charset="0"/>
              </a:rPr>
              <a:t>To review listed activities outside CZ, state must provide a geographic location description (GLD) of such activities and show that there are reasonably foreseeable coastal effects from the listed activity within the GLD. </a:t>
            </a:r>
          </a:p>
          <a:p>
            <a:pPr marL="1489075" lvl="1" indent="-342900">
              <a:lnSpc>
                <a:spcPct val="80000"/>
              </a:lnSpc>
              <a:buClr>
                <a:srgbClr val="CCECFF"/>
              </a:buClr>
              <a:buFont typeface="Wingdings" charset="0"/>
              <a:buChar char="§"/>
            </a:pPr>
            <a:endParaRPr lang="en-US" sz="2400">
              <a:latin typeface="Garamond" charset="0"/>
            </a:endParaRPr>
          </a:p>
          <a:p>
            <a:pPr marL="1489075" lvl="1" indent="-342900">
              <a:lnSpc>
                <a:spcPct val="80000"/>
              </a:lnSpc>
              <a:buClr>
                <a:srgbClr val="CCECFF"/>
              </a:buClr>
              <a:buFont typeface="Wingdings" charset="0"/>
              <a:buChar char="§"/>
            </a:pPr>
            <a:r>
              <a:rPr lang="en-US" sz="2400">
                <a:latin typeface="Garamond" charset="0"/>
              </a:rPr>
              <a:t>Different listed activities may have different GLDs.</a:t>
            </a:r>
          </a:p>
          <a:p>
            <a:pPr marL="1489075" lvl="1" indent="-342900">
              <a:lnSpc>
                <a:spcPct val="80000"/>
              </a:lnSpc>
              <a:buClr>
                <a:srgbClr val="FFC000"/>
              </a:buClr>
              <a:buFont typeface="Wingdings" charset="0"/>
              <a:buChar char="§"/>
            </a:pPr>
            <a:endParaRPr lang="en-US" sz="2400">
              <a:latin typeface="Garamond" charset="0"/>
            </a:endParaRPr>
          </a:p>
          <a:p>
            <a:pPr marL="460375">
              <a:lnSpc>
                <a:spcPct val="80000"/>
              </a:lnSpc>
              <a:buClr>
                <a:srgbClr val="FFC000"/>
              </a:buClr>
              <a:buFont typeface="Wingdings" charset="0"/>
              <a:buChar char="§"/>
            </a:pPr>
            <a:r>
              <a:rPr lang="en-US" sz="2400">
                <a:latin typeface="Garamond" charset="0"/>
              </a:rPr>
              <a:t>If no GLD approved by OCRM, state may request OCRM approval to review listed activities outside the CZ on a case-by-case basis as an unlisted activity. </a:t>
            </a:r>
            <a:r>
              <a:rPr lang="en-US" sz="2000">
                <a:latin typeface="Garamond" charset="0"/>
                <a:cs typeface="Calibri" charset="0"/>
              </a:rPr>
              <a:t>(15 C.F.R. § 930.54)</a:t>
            </a:r>
          </a:p>
          <a:p>
            <a:pPr marL="460375">
              <a:lnSpc>
                <a:spcPct val="80000"/>
              </a:lnSpc>
              <a:buClr>
                <a:srgbClr val="FFC000"/>
              </a:buClr>
              <a:buFont typeface="Wingdings" charset="0"/>
              <a:buChar char="§"/>
            </a:pPr>
            <a:endParaRPr lang="en-US" sz="2400">
              <a:latin typeface="Garamond" charset="0"/>
            </a:endParaRPr>
          </a:p>
        </p:txBody>
      </p:sp>
    </p:spTree>
    <p:extLst>
      <p:ext uri="{BB962C8B-B14F-4D97-AF65-F5344CB8AC3E}">
        <p14:creationId xmlns:p14="http://schemas.microsoft.com/office/powerpoint/2010/main" val="126889293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914400"/>
          </a:xfrm>
        </p:spPr>
        <p:txBody>
          <a:bodyPr/>
          <a:lstStyle/>
          <a:p>
            <a:pPr algn="ctr"/>
            <a:r>
              <a:rPr lang="en-US" sz="3600" b="0" dirty="0">
                <a:solidFill>
                  <a:srgbClr val="094364"/>
                </a:solidFill>
                <a:latin typeface="Garamond" charset="0"/>
              </a:rPr>
              <a:t>GLD Approval Based on Showing of Effects</a:t>
            </a:r>
          </a:p>
        </p:txBody>
      </p:sp>
      <p:sp>
        <p:nvSpPr>
          <p:cNvPr id="3" name="Rectangle 2"/>
          <p:cNvSpPr/>
          <p:nvPr/>
        </p:nvSpPr>
        <p:spPr>
          <a:xfrm>
            <a:off x="533400" y="1443038"/>
            <a:ext cx="7620000" cy="4179887"/>
          </a:xfrm>
          <a:prstGeom prst="rect">
            <a:avLst/>
          </a:prstGeom>
        </p:spPr>
        <p:txBody>
          <a:bodyPr>
            <a:spAutoFit/>
          </a:bodyPr>
          <a:lstStyle/>
          <a:p>
            <a:pPr marL="346075" indent="-346075">
              <a:lnSpc>
                <a:spcPct val="80000"/>
              </a:lnSpc>
              <a:buClr>
                <a:srgbClr val="FFC000"/>
              </a:buClr>
              <a:buFont typeface="Wingdings" charset="0"/>
              <a:buChar char="§"/>
            </a:pPr>
            <a:r>
              <a:rPr lang="en-US" sz="2400">
                <a:latin typeface="Garamond" charset="0"/>
              </a:rPr>
              <a:t>Proposed GLDs must be geographically specific, apply to specific listed federal license or permit activities, and based on an analysis showing that effects on the state</a:t>
            </a:r>
            <a:r>
              <a:rPr lang="ja-JP" altLang="en-US" sz="2400">
                <a:latin typeface="Garamond" charset="0"/>
              </a:rPr>
              <a:t>’</a:t>
            </a:r>
            <a:r>
              <a:rPr lang="en-US" sz="2400">
                <a:latin typeface="Garamond" charset="0"/>
              </a:rPr>
              <a:t>s coastal uses or resources are reasonably foreseeable. </a:t>
            </a:r>
          </a:p>
          <a:p>
            <a:pPr marL="346075" indent="-346075">
              <a:lnSpc>
                <a:spcPct val="80000"/>
              </a:lnSpc>
              <a:buClr>
                <a:srgbClr val="FFC000"/>
              </a:buClr>
              <a:buFont typeface="Wingdings" charset="0"/>
              <a:buChar char="§"/>
            </a:pPr>
            <a:endParaRPr lang="en-US" sz="2400">
              <a:latin typeface="Garamond" charset="0"/>
            </a:endParaRPr>
          </a:p>
          <a:p>
            <a:pPr marL="346075" indent="-346075">
              <a:lnSpc>
                <a:spcPct val="80000"/>
              </a:lnSpc>
              <a:buClr>
                <a:srgbClr val="FFC000"/>
              </a:buClr>
              <a:buFont typeface="Wingdings" charset="0"/>
              <a:buChar char="§"/>
            </a:pPr>
            <a:r>
              <a:rPr lang="en-US" sz="2400">
                <a:latin typeface="Garamond" charset="0"/>
              </a:rPr>
              <a:t>Effect analysis does not have to show </a:t>
            </a:r>
            <a:r>
              <a:rPr lang="en-US" sz="2400" u="sng">
                <a:latin typeface="Garamond" charset="0"/>
              </a:rPr>
              <a:t>proof</a:t>
            </a:r>
            <a:r>
              <a:rPr lang="en-US" sz="2400">
                <a:latin typeface="Garamond" charset="0"/>
              </a:rPr>
              <a:t> of coastal effects, but must show a reasonable causal connection. The effects analysis cannot be based on conclusory statements. </a:t>
            </a:r>
          </a:p>
          <a:p>
            <a:pPr marL="346075" indent="-346075">
              <a:lnSpc>
                <a:spcPct val="80000"/>
              </a:lnSpc>
              <a:buClr>
                <a:srgbClr val="FFC000"/>
              </a:buClr>
              <a:buFont typeface="Wingdings" charset="0"/>
              <a:buChar char="§"/>
            </a:pPr>
            <a:endParaRPr lang="en-US" sz="2400">
              <a:latin typeface="Garamond" charset="0"/>
            </a:endParaRPr>
          </a:p>
          <a:p>
            <a:pPr marL="346075" indent="-346075">
              <a:lnSpc>
                <a:spcPct val="80000"/>
              </a:lnSpc>
              <a:buClr>
                <a:srgbClr val="FFC000"/>
              </a:buClr>
              <a:buFont typeface="Wingdings" charset="0"/>
              <a:buChar char="§"/>
            </a:pPr>
            <a:r>
              <a:rPr lang="en-US" sz="2400">
                <a:latin typeface="Garamond" charset="0"/>
              </a:rPr>
              <a:t>A GLD does not need to delineate the boundary of where effects are reasonably foreseeable and where they are not; it only needs to be show that within the area described that effects are reasonably foreseeable.</a:t>
            </a:r>
          </a:p>
          <a:p>
            <a:pPr marL="346075" indent="-346075">
              <a:lnSpc>
                <a:spcPct val="80000"/>
              </a:lnSpc>
              <a:buClr>
                <a:schemeClr val="tx1"/>
              </a:buClr>
            </a:pPr>
            <a:r>
              <a:rPr lang="en-US" sz="2000">
                <a:latin typeface="Garamond" charset="0"/>
              </a:rPr>
              <a:t>   </a:t>
            </a:r>
          </a:p>
        </p:txBody>
      </p:sp>
    </p:spTree>
    <p:extLst>
      <p:ext uri="{BB962C8B-B14F-4D97-AF65-F5344CB8AC3E}">
        <p14:creationId xmlns:p14="http://schemas.microsoft.com/office/powerpoint/2010/main" val="301919902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990600" y="2895600"/>
            <a:ext cx="2362200" cy="990600"/>
            <a:chOff x="624" y="1824"/>
            <a:chExt cx="1488" cy="624"/>
          </a:xfrm>
        </p:grpSpPr>
        <p:pic>
          <p:nvPicPr>
            <p:cNvPr id="14383" name="Picture 3" descr="Pictur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 y="2016"/>
              <a:ext cx="24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84" name="Text Box 4"/>
            <p:cNvSpPr txBox="1">
              <a:spLocks noChangeArrowheads="1"/>
            </p:cNvSpPr>
            <p:nvPr/>
          </p:nvSpPr>
          <p:spPr bwMode="auto">
            <a:xfrm>
              <a:off x="816" y="1824"/>
              <a:ext cx="129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nSpc>
                  <a:spcPct val="75000"/>
                </a:lnSpc>
                <a:spcBef>
                  <a:spcPct val="50000"/>
                </a:spcBef>
              </a:pPr>
              <a:r>
                <a:rPr lang="en-US" sz="1200" b="1">
                  <a:solidFill>
                    <a:srgbClr val="000000"/>
                  </a:solidFill>
                  <a:latin typeface="Times New Roman" charset="0"/>
                </a:rPr>
                <a:t>Inside CZ – Unlisted</a:t>
              </a:r>
            </a:p>
            <a:p>
              <a:pPr>
                <a:lnSpc>
                  <a:spcPct val="75000"/>
                </a:lnSpc>
                <a:spcBef>
                  <a:spcPct val="50000"/>
                </a:spcBef>
              </a:pPr>
              <a:r>
                <a:rPr lang="en-US" sz="1000">
                  <a:solidFill>
                    <a:srgbClr val="000000"/>
                  </a:solidFill>
                  <a:latin typeface="Times New Roman" charset="0"/>
                </a:rPr>
                <a:t>Effects NOT Presumed</a:t>
              </a:r>
            </a:p>
            <a:p>
              <a:pPr>
                <a:lnSpc>
                  <a:spcPct val="75000"/>
                </a:lnSpc>
                <a:spcBef>
                  <a:spcPct val="50000"/>
                </a:spcBef>
              </a:pPr>
              <a:r>
                <a:rPr lang="en-US" sz="1000">
                  <a:solidFill>
                    <a:srgbClr val="000000"/>
                  </a:solidFill>
                  <a:latin typeface="Times New Roman" charset="0"/>
                </a:rPr>
                <a:t>State Needs NOAA Approval</a:t>
              </a:r>
            </a:p>
          </p:txBody>
        </p:sp>
      </p:grpSp>
      <p:grpSp>
        <p:nvGrpSpPr>
          <p:cNvPr id="3" name="Group 5"/>
          <p:cNvGrpSpPr>
            <a:grpSpLocks/>
          </p:cNvGrpSpPr>
          <p:nvPr/>
        </p:nvGrpSpPr>
        <p:grpSpPr bwMode="auto">
          <a:xfrm>
            <a:off x="2971800" y="2057400"/>
            <a:ext cx="1828800" cy="685800"/>
            <a:chOff x="1872" y="1296"/>
            <a:chExt cx="1488" cy="432"/>
          </a:xfrm>
        </p:grpSpPr>
        <p:pic>
          <p:nvPicPr>
            <p:cNvPr id="14381" name="Picture 6" descr="Pictur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2" y="1296"/>
              <a:ext cx="24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82" name="Text Box 7"/>
            <p:cNvSpPr txBox="1">
              <a:spLocks noChangeArrowheads="1"/>
            </p:cNvSpPr>
            <p:nvPr/>
          </p:nvSpPr>
          <p:spPr bwMode="auto">
            <a:xfrm>
              <a:off x="2064" y="1296"/>
              <a:ext cx="129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nSpc>
                  <a:spcPct val="75000"/>
                </a:lnSpc>
                <a:spcBef>
                  <a:spcPct val="50000"/>
                </a:spcBef>
              </a:pPr>
              <a:r>
                <a:rPr lang="en-US" sz="1200" b="1">
                  <a:solidFill>
                    <a:srgbClr val="000000"/>
                  </a:solidFill>
                  <a:latin typeface="Times New Roman" charset="0"/>
                </a:rPr>
                <a:t>Inside CZ – Listed</a:t>
              </a:r>
            </a:p>
            <a:p>
              <a:pPr>
                <a:lnSpc>
                  <a:spcPct val="75000"/>
                </a:lnSpc>
                <a:spcBef>
                  <a:spcPct val="50000"/>
                </a:spcBef>
              </a:pPr>
              <a:r>
                <a:rPr lang="en-US" sz="1000">
                  <a:solidFill>
                    <a:srgbClr val="000000"/>
                  </a:solidFill>
                  <a:latin typeface="Times New Roman" charset="0"/>
                </a:rPr>
                <a:t>Effects Presumed</a:t>
              </a:r>
            </a:p>
            <a:p>
              <a:pPr>
                <a:lnSpc>
                  <a:spcPct val="75000"/>
                </a:lnSpc>
                <a:spcBef>
                  <a:spcPct val="50000"/>
                </a:spcBef>
              </a:pPr>
              <a:r>
                <a:rPr lang="en-US" sz="1000">
                  <a:solidFill>
                    <a:srgbClr val="000000"/>
                  </a:solidFill>
                  <a:latin typeface="Times New Roman" charset="0"/>
                </a:rPr>
                <a:t>FC Applies</a:t>
              </a:r>
            </a:p>
          </p:txBody>
        </p:sp>
      </p:grpSp>
      <p:sp>
        <p:nvSpPr>
          <p:cNvPr id="14340" name="Line 8"/>
          <p:cNvSpPr>
            <a:spLocks noChangeShapeType="1"/>
          </p:cNvSpPr>
          <p:nvPr/>
        </p:nvSpPr>
        <p:spPr bwMode="auto">
          <a:xfrm>
            <a:off x="0" y="4343400"/>
            <a:ext cx="533400" cy="7620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1" name="Line 9"/>
          <p:cNvSpPr>
            <a:spLocks noChangeShapeType="1"/>
          </p:cNvSpPr>
          <p:nvPr/>
        </p:nvSpPr>
        <p:spPr bwMode="auto">
          <a:xfrm flipV="1">
            <a:off x="533400" y="2438400"/>
            <a:ext cx="5867400" cy="198120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2" name="Line 10"/>
          <p:cNvSpPr>
            <a:spLocks noChangeShapeType="1"/>
          </p:cNvSpPr>
          <p:nvPr/>
        </p:nvSpPr>
        <p:spPr bwMode="auto">
          <a:xfrm flipV="1">
            <a:off x="6400800" y="2133600"/>
            <a:ext cx="533400" cy="30480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11"/>
          <p:cNvSpPr>
            <a:spLocks noChangeShapeType="1"/>
          </p:cNvSpPr>
          <p:nvPr/>
        </p:nvSpPr>
        <p:spPr bwMode="auto">
          <a:xfrm flipH="1" flipV="1">
            <a:off x="6400800" y="990600"/>
            <a:ext cx="533400" cy="114300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4" name="Line 12"/>
          <p:cNvSpPr>
            <a:spLocks noChangeShapeType="1"/>
          </p:cNvSpPr>
          <p:nvPr/>
        </p:nvSpPr>
        <p:spPr bwMode="auto">
          <a:xfrm flipH="1" flipV="1">
            <a:off x="6324600" y="0"/>
            <a:ext cx="76200" cy="990600"/>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Text Box 13"/>
          <p:cNvSpPr txBox="1">
            <a:spLocks noChangeArrowheads="1"/>
          </p:cNvSpPr>
          <p:nvPr/>
        </p:nvSpPr>
        <p:spPr bwMode="auto">
          <a:xfrm rot="-1084668">
            <a:off x="2886075" y="2762250"/>
            <a:ext cx="32400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sz="1200" b="1">
                <a:solidFill>
                  <a:srgbClr val="000000"/>
                </a:solidFill>
                <a:latin typeface="Times New Roman" charset="0"/>
              </a:rPr>
              <a:t>STATE CZ BOUNDARY – 3 MILES</a:t>
            </a:r>
          </a:p>
        </p:txBody>
      </p:sp>
      <p:sp>
        <p:nvSpPr>
          <p:cNvPr id="14346" name="Text Box 14"/>
          <p:cNvSpPr txBox="1">
            <a:spLocks noChangeArrowheads="1"/>
          </p:cNvSpPr>
          <p:nvPr/>
        </p:nvSpPr>
        <p:spPr bwMode="auto">
          <a:xfrm>
            <a:off x="1143000" y="1905000"/>
            <a:ext cx="15176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sz="1600" b="1">
                <a:solidFill>
                  <a:srgbClr val="000000"/>
                </a:solidFill>
                <a:latin typeface="Times New Roman" charset="0"/>
              </a:rPr>
              <a:t>State Waters – Rhode Island</a:t>
            </a:r>
          </a:p>
        </p:txBody>
      </p:sp>
      <p:sp>
        <p:nvSpPr>
          <p:cNvPr id="14347" name="Text Box 15"/>
          <p:cNvSpPr txBox="1">
            <a:spLocks noChangeArrowheads="1"/>
          </p:cNvSpPr>
          <p:nvPr/>
        </p:nvSpPr>
        <p:spPr bwMode="auto">
          <a:xfrm>
            <a:off x="5334000" y="7620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sz="2400" b="1">
                <a:solidFill>
                  <a:srgbClr val="000000"/>
                </a:solidFill>
                <a:latin typeface="Times New Roman" charset="0"/>
              </a:rPr>
              <a:t>R.I.</a:t>
            </a:r>
          </a:p>
        </p:txBody>
      </p:sp>
      <p:sp>
        <p:nvSpPr>
          <p:cNvPr id="14348" name="Text Box 16"/>
          <p:cNvSpPr txBox="1">
            <a:spLocks noChangeArrowheads="1"/>
          </p:cNvSpPr>
          <p:nvPr/>
        </p:nvSpPr>
        <p:spPr bwMode="auto">
          <a:xfrm>
            <a:off x="6400800" y="2286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sz="2400" b="1">
                <a:solidFill>
                  <a:srgbClr val="000000"/>
                </a:solidFill>
                <a:latin typeface="Times New Roman" charset="0"/>
              </a:rPr>
              <a:t>M.A.</a:t>
            </a:r>
          </a:p>
        </p:txBody>
      </p:sp>
      <p:sp>
        <p:nvSpPr>
          <p:cNvPr id="14349" name="Text Box 17"/>
          <p:cNvSpPr txBox="1">
            <a:spLocks noChangeArrowheads="1"/>
          </p:cNvSpPr>
          <p:nvPr/>
        </p:nvSpPr>
        <p:spPr bwMode="auto">
          <a:xfrm rot="-1124551">
            <a:off x="3500438" y="2897188"/>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sz="1200" b="1">
                <a:solidFill>
                  <a:srgbClr val="000000"/>
                </a:solidFill>
                <a:latin typeface="Times New Roman" charset="0"/>
              </a:rPr>
              <a:t>FEDERAL WATERS</a:t>
            </a:r>
          </a:p>
        </p:txBody>
      </p:sp>
      <p:sp>
        <p:nvSpPr>
          <p:cNvPr id="14350" name="Text Box 18"/>
          <p:cNvSpPr txBox="1">
            <a:spLocks noChangeArrowheads="1"/>
          </p:cNvSpPr>
          <p:nvPr/>
        </p:nvSpPr>
        <p:spPr bwMode="auto">
          <a:xfrm>
            <a:off x="4114800" y="6096000"/>
            <a:ext cx="4495800" cy="58420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en-US" sz="1600" b="1" i="1">
                <a:solidFill>
                  <a:srgbClr val="FFCC00"/>
                </a:solidFill>
                <a:latin typeface="Times New Roman" charset="0"/>
              </a:rPr>
              <a:t>All Reviews are if Rhode Island is Seeking Review</a:t>
            </a:r>
          </a:p>
          <a:p>
            <a:pPr algn="ctr"/>
            <a:r>
              <a:rPr lang="en-US" sz="1600" b="1" i="1">
                <a:solidFill>
                  <a:srgbClr val="FFCC00"/>
                </a:solidFill>
                <a:latin typeface="Times New Roman" charset="0"/>
              </a:rPr>
              <a:t>(Same scenario would apply on land)</a:t>
            </a:r>
          </a:p>
        </p:txBody>
      </p:sp>
      <p:sp>
        <p:nvSpPr>
          <p:cNvPr id="14351" name="Freeform 19"/>
          <p:cNvSpPr>
            <a:spLocks/>
          </p:cNvSpPr>
          <p:nvPr/>
        </p:nvSpPr>
        <p:spPr bwMode="auto">
          <a:xfrm>
            <a:off x="0" y="4800600"/>
            <a:ext cx="838200" cy="2133600"/>
          </a:xfrm>
          <a:custGeom>
            <a:avLst/>
            <a:gdLst>
              <a:gd name="T0" fmla="*/ 0 w 528"/>
              <a:gd name="T1" fmla="*/ 0 h 1344"/>
              <a:gd name="T2" fmla="*/ 2147483647 w 528"/>
              <a:gd name="T3" fmla="*/ 2147483647 h 1344"/>
              <a:gd name="T4" fmla="*/ 2147483647 w 528"/>
              <a:gd name="T5" fmla="*/ 2147483647 h 1344"/>
              <a:gd name="T6" fmla="*/ 2147483647 w 528"/>
              <a:gd name="T7" fmla="*/ 2147483647 h 1344"/>
              <a:gd name="T8" fmla="*/ 2147483647 w 528"/>
              <a:gd name="T9" fmla="*/ 2147483647 h 1344"/>
              <a:gd name="T10" fmla="*/ 2147483647 w 528"/>
              <a:gd name="T11" fmla="*/ 2147483647 h 1344"/>
              <a:gd name="T12" fmla="*/ 2147483647 w 528"/>
              <a:gd name="T13" fmla="*/ 2147483647 h 1344"/>
              <a:gd name="T14" fmla="*/ 2147483647 w 528"/>
              <a:gd name="T15" fmla="*/ 2147483647 h 1344"/>
              <a:gd name="T16" fmla="*/ 0 60000 65536"/>
              <a:gd name="T17" fmla="*/ 0 60000 65536"/>
              <a:gd name="T18" fmla="*/ 0 60000 65536"/>
              <a:gd name="T19" fmla="*/ 0 60000 65536"/>
              <a:gd name="T20" fmla="*/ 0 60000 65536"/>
              <a:gd name="T21" fmla="*/ 0 60000 65536"/>
              <a:gd name="T22" fmla="*/ 0 60000 65536"/>
              <a:gd name="T23" fmla="*/ 0 60000 65536"/>
              <a:gd name="T24" fmla="*/ 0 w 528"/>
              <a:gd name="T25" fmla="*/ 0 h 1344"/>
              <a:gd name="T26" fmla="*/ 528 w 528"/>
              <a:gd name="T27" fmla="*/ 1344 h 13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8" h="1344">
                <a:moveTo>
                  <a:pt x="0" y="0"/>
                </a:moveTo>
                <a:cubicBezTo>
                  <a:pt x="44" y="36"/>
                  <a:pt x="88" y="72"/>
                  <a:pt x="144" y="144"/>
                </a:cubicBezTo>
                <a:cubicBezTo>
                  <a:pt x="200" y="216"/>
                  <a:pt x="288" y="352"/>
                  <a:pt x="336" y="432"/>
                </a:cubicBezTo>
                <a:cubicBezTo>
                  <a:pt x="384" y="512"/>
                  <a:pt x="416" y="552"/>
                  <a:pt x="432" y="624"/>
                </a:cubicBezTo>
                <a:cubicBezTo>
                  <a:pt x="448" y="696"/>
                  <a:pt x="440" y="800"/>
                  <a:pt x="432" y="864"/>
                </a:cubicBezTo>
                <a:cubicBezTo>
                  <a:pt x="424" y="928"/>
                  <a:pt x="376" y="960"/>
                  <a:pt x="384" y="1008"/>
                </a:cubicBezTo>
                <a:cubicBezTo>
                  <a:pt x="392" y="1056"/>
                  <a:pt x="456" y="1096"/>
                  <a:pt x="480" y="1152"/>
                </a:cubicBezTo>
                <a:cubicBezTo>
                  <a:pt x="504" y="1208"/>
                  <a:pt x="520" y="1320"/>
                  <a:pt x="528" y="1344"/>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52" name="Freeform 20"/>
          <p:cNvSpPr>
            <a:spLocks/>
          </p:cNvSpPr>
          <p:nvPr/>
        </p:nvSpPr>
        <p:spPr bwMode="auto">
          <a:xfrm>
            <a:off x="6934200" y="2133600"/>
            <a:ext cx="2209800" cy="1524000"/>
          </a:xfrm>
          <a:custGeom>
            <a:avLst/>
            <a:gdLst>
              <a:gd name="T0" fmla="*/ 0 w 1392"/>
              <a:gd name="T1" fmla="*/ 0 h 960"/>
              <a:gd name="T2" fmla="*/ 2147483647 w 1392"/>
              <a:gd name="T3" fmla="*/ 2147483647 h 960"/>
              <a:gd name="T4" fmla="*/ 2147483647 w 1392"/>
              <a:gd name="T5" fmla="*/ 2147483647 h 960"/>
              <a:gd name="T6" fmla="*/ 2147483647 w 1392"/>
              <a:gd name="T7" fmla="*/ 2147483647 h 960"/>
              <a:gd name="T8" fmla="*/ 2147483647 w 1392"/>
              <a:gd name="T9" fmla="*/ 2147483647 h 960"/>
              <a:gd name="T10" fmla="*/ 2147483647 w 1392"/>
              <a:gd name="T11" fmla="*/ 2147483647 h 960"/>
              <a:gd name="T12" fmla="*/ 2147483647 w 1392"/>
              <a:gd name="T13" fmla="*/ 2147483647 h 960"/>
              <a:gd name="T14" fmla="*/ 2147483647 w 1392"/>
              <a:gd name="T15" fmla="*/ 2147483647 h 960"/>
              <a:gd name="T16" fmla="*/ 2147483647 w 1392"/>
              <a:gd name="T17" fmla="*/ 2147483647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92"/>
              <a:gd name="T28" fmla="*/ 0 h 960"/>
              <a:gd name="T29" fmla="*/ 1392 w 1392"/>
              <a:gd name="T30" fmla="*/ 960 h 9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92" h="960">
                <a:moveTo>
                  <a:pt x="0" y="0"/>
                </a:moveTo>
                <a:cubicBezTo>
                  <a:pt x="104" y="56"/>
                  <a:pt x="208" y="112"/>
                  <a:pt x="288" y="144"/>
                </a:cubicBezTo>
                <a:cubicBezTo>
                  <a:pt x="368" y="176"/>
                  <a:pt x="456" y="168"/>
                  <a:pt x="480" y="192"/>
                </a:cubicBezTo>
                <a:cubicBezTo>
                  <a:pt x="504" y="216"/>
                  <a:pt x="432" y="224"/>
                  <a:pt x="432" y="288"/>
                </a:cubicBezTo>
                <a:cubicBezTo>
                  <a:pt x="432" y="352"/>
                  <a:pt x="432" y="488"/>
                  <a:pt x="480" y="576"/>
                </a:cubicBezTo>
                <a:cubicBezTo>
                  <a:pt x="528" y="664"/>
                  <a:pt x="640" y="760"/>
                  <a:pt x="720" y="816"/>
                </a:cubicBezTo>
                <a:cubicBezTo>
                  <a:pt x="800" y="872"/>
                  <a:pt x="880" y="888"/>
                  <a:pt x="960" y="912"/>
                </a:cubicBezTo>
                <a:cubicBezTo>
                  <a:pt x="1040" y="936"/>
                  <a:pt x="1128" y="960"/>
                  <a:pt x="1200" y="960"/>
                </a:cubicBezTo>
                <a:cubicBezTo>
                  <a:pt x="1272" y="960"/>
                  <a:pt x="1360" y="920"/>
                  <a:pt x="1392" y="912"/>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 name="Group 21"/>
          <p:cNvGrpSpPr>
            <a:grpSpLocks/>
          </p:cNvGrpSpPr>
          <p:nvPr/>
        </p:nvGrpSpPr>
        <p:grpSpPr bwMode="auto">
          <a:xfrm>
            <a:off x="685800" y="914400"/>
            <a:ext cx="8699500" cy="5181600"/>
            <a:chOff x="432" y="576"/>
            <a:chExt cx="5480" cy="3264"/>
          </a:xfrm>
        </p:grpSpPr>
        <p:sp>
          <p:nvSpPr>
            <p:cNvPr id="14379" name="Freeform 22"/>
            <p:cNvSpPr>
              <a:spLocks/>
            </p:cNvSpPr>
            <p:nvPr/>
          </p:nvSpPr>
          <p:spPr bwMode="auto">
            <a:xfrm>
              <a:off x="432" y="576"/>
              <a:ext cx="5480" cy="3264"/>
            </a:xfrm>
            <a:custGeom>
              <a:avLst/>
              <a:gdLst>
                <a:gd name="T0" fmla="*/ 0 w 5480"/>
                <a:gd name="T1" fmla="*/ 3264 h 3264"/>
                <a:gd name="T2" fmla="*/ 4752 w 5480"/>
                <a:gd name="T3" fmla="*/ 1632 h 3264"/>
                <a:gd name="T4" fmla="*/ 4368 w 5480"/>
                <a:gd name="T5" fmla="*/ 0 h 3264"/>
                <a:gd name="T6" fmla="*/ 0 60000 65536"/>
                <a:gd name="T7" fmla="*/ 0 60000 65536"/>
                <a:gd name="T8" fmla="*/ 0 60000 65536"/>
                <a:gd name="T9" fmla="*/ 0 w 5480"/>
                <a:gd name="T10" fmla="*/ 0 h 3264"/>
                <a:gd name="T11" fmla="*/ 5480 w 5480"/>
                <a:gd name="T12" fmla="*/ 3264 h 3264"/>
              </a:gdLst>
              <a:ahLst/>
              <a:cxnLst>
                <a:cxn ang="T6">
                  <a:pos x="T0" y="T1"/>
                </a:cxn>
                <a:cxn ang="T7">
                  <a:pos x="T2" y="T3"/>
                </a:cxn>
                <a:cxn ang="T8">
                  <a:pos x="T4" y="T5"/>
                </a:cxn>
              </a:cxnLst>
              <a:rect l="T9" t="T10" r="T11" b="T12"/>
              <a:pathLst>
                <a:path w="5480" h="3264">
                  <a:moveTo>
                    <a:pt x="0" y="3264"/>
                  </a:moveTo>
                  <a:cubicBezTo>
                    <a:pt x="2012" y="2720"/>
                    <a:pt x="4024" y="2176"/>
                    <a:pt x="4752" y="1632"/>
                  </a:cubicBezTo>
                  <a:cubicBezTo>
                    <a:pt x="5480" y="1088"/>
                    <a:pt x="4432" y="240"/>
                    <a:pt x="4368" y="0"/>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80" name="Text Box 23"/>
            <p:cNvSpPr txBox="1">
              <a:spLocks noChangeArrowheads="1"/>
            </p:cNvSpPr>
            <p:nvPr/>
          </p:nvSpPr>
          <p:spPr bwMode="auto">
            <a:xfrm rot="-1083628">
              <a:off x="2304" y="2832"/>
              <a:ext cx="206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sz="1400" b="1">
                  <a:solidFill>
                    <a:srgbClr val="FF0000"/>
                  </a:solidFill>
                  <a:latin typeface="Times New Roman" charset="0"/>
                </a:rPr>
                <a:t>Geographic Location Boundary for R.I.</a:t>
              </a:r>
            </a:p>
          </p:txBody>
        </p:sp>
      </p:grpSp>
      <p:grpSp>
        <p:nvGrpSpPr>
          <p:cNvPr id="5" name="Group 24"/>
          <p:cNvGrpSpPr>
            <a:grpSpLocks/>
          </p:cNvGrpSpPr>
          <p:nvPr/>
        </p:nvGrpSpPr>
        <p:grpSpPr bwMode="auto">
          <a:xfrm>
            <a:off x="533400" y="4495800"/>
            <a:ext cx="2590800" cy="762000"/>
            <a:chOff x="336" y="2832"/>
            <a:chExt cx="1632" cy="480"/>
          </a:xfrm>
        </p:grpSpPr>
        <p:pic>
          <p:nvPicPr>
            <p:cNvPr id="14377" name="Picture 25" descr="Pictur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2880"/>
              <a:ext cx="248"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78" name="Text Box 26"/>
            <p:cNvSpPr txBox="1">
              <a:spLocks noChangeArrowheads="1"/>
            </p:cNvSpPr>
            <p:nvPr/>
          </p:nvSpPr>
          <p:spPr bwMode="auto">
            <a:xfrm>
              <a:off x="584" y="2832"/>
              <a:ext cx="1384"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nSpc>
                  <a:spcPct val="75000"/>
                </a:lnSpc>
                <a:spcBef>
                  <a:spcPct val="50000"/>
                </a:spcBef>
              </a:pPr>
              <a:r>
                <a:rPr lang="en-US" sz="1200" b="1">
                  <a:solidFill>
                    <a:srgbClr val="000000"/>
                  </a:solidFill>
                  <a:latin typeface="Times New Roman" charset="0"/>
                </a:rPr>
                <a:t>Outside CZ – Inside Geo Loc</a:t>
              </a:r>
            </a:p>
            <a:p>
              <a:pPr>
                <a:lnSpc>
                  <a:spcPct val="75000"/>
                </a:lnSpc>
                <a:spcBef>
                  <a:spcPct val="50000"/>
                </a:spcBef>
              </a:pPr>
              <a:r>
                <a:rPr lang="en-US" sz="1000">
                  <a:solidFill>
                    <a:srgbClr val="000000"/>
                  </a:solidFill>
                  <a:latin typeface="Times New Roman" charset="0"/>
                </a:rPr>
                <a:t>Unlisted – Effects NOT Presumed</a:t>
              </a:r>
            </a:p>
            <a:p>
              <a:pPr>
                <a:lnSpc>
                  <a:spcPct val="75000"/>
                </a:lnSpc>
                <a:spcBef>
                  <a:spcPct val="50000"/>
                </a:spcBef>
              </a:pPr>
              <a:r>
                <a:rPr lang="en-US" sz="1000">
                  <a:solidFill>
                    <a:srgbClr val="000000"/>
                  </a:solidFill>
                  <a:latin typeface="Times New Roman" charset="0"/>
                </a:rPr>
                <a:t>State Needs NOAA Approval</a:t>
              </a:r>
            </a:p>
          </p:txBody>
        </p:sp>
      </p:grpSp>
      <p:grpSp>
        <p:nvGrpSpPr>
          <p:cNvPr id="6" name="Group 27"/>
          <p:cNvGrpSpPr>
            <a:grpSpLocks/>
          </p:cNvGrpSpPr>
          <p:nvPr/>
        </p:nvGrpSpPr>
        <p:grpSpPr bwMode="auto">
          <a:xfrm>
            <a:off x="2971800" y="3810000"/>
            <a:ext cx="2514600" cy="685800"/>
            <a:chOff x="1872" y="2400"/>
            <a:chExt cx="1584" cy="432"/>
          </a:xfrm>
        </p:grpSpPr>
        <p:pic>
          <p:nvPicPr>
            <p:cNvPr id="14375" name="Picture 28" descr="Pictur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2" y="2400"/>
              <a:ext cx="24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76" name="Text Box 29"/>
            <p:cNvSpPr txBox="1">
              <a:spLocks noChangeArrowheads="1"/>
            </p:cNvSpPr>
            <p:nvPr/>
          </p:nvSpPr>
          <p:spPr bwMode="auto">
            <a:xfrm>
              <a:off x="2064" y="2400"/>
              <a:ext cx="1392"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nSpc>
                  <a:spcPct val="75000"/>
                </a:lnSpc>
                <a:spcBef>
                  <a:spcPct val="50000"/>
                </a:spcBef>
              </a:pPr>
              <a:r>
                <a:rPr lang="en-US" sz="1200" b="1">
                  <a:solidFill>
                    <a:srgbClr val="000000"/>
                  </a:solidFill>
                  <a:latin typeface="Times New Roman" charset="0"/>
                </a:rPr>
                <a:t>Outside CZ – Inside Geo Loc</a:t>
              </a:r>
            </a:p>
            <a:p>
              <a:pPr>
                <a:lnSpc>
                  <a:spcPct val="75000"/>
                </a:lnSpc>
                <a:spcBef>
                  <a:spcPct val="50000"/>
                </a:spcBef>
              </a:pPr>
              <a:r>
                <a:rPr lang="en-US" sz="1000">
                  <a:solidFill>
                    <a:srgbClr val="000000"/>
                  </a:solidFill>
                  <a:latin typeface="Times New Roman" charset="0"/>
                </a:rPr>
                <a:t>Listed – Effects Presumed</a:t>
              </a:r>
            </a:p>
            <a:p>
              <a:pPr>
                <a:lnSpc>
                  <a:spcPct val="75000"/>
                </a:lnSpc>
                <a:spcBef>
                  <a:spcPct val="50000"/>
                </a:spcBef>
              </a:pPr>
              <a:r>
                <a:rPr lang="en-US" sz="1000">
                  <a:solidFill>
                    <a:srgbClr val="000000"/>
                  </a:solidFill>
                  <a:latin typeface="Times New Roman" charset="0"/>
                </a:rPr>
                <a:t>FC Applies</a:t>
              </a:r>
            </a:p>
          </p:txBody>
        </p:sp>
      </p:grpSp>
      <p:grpSp>
        <p:nvGrpSpPr>
          <p:cNvPr id="7" name="Group 30"/>
          <p:cNvGrpSpPr>
            <a:grpSpLocks/>
          </p:cNvGrpSpPr>
          <p:nvPr/>
        </p:nvGrpSpPr>
        <p:grpSpPr bwMode="auto">
          <a:xfrm>
            <a:off x="4419600" y="1143000"/>
            <a:ext cx="2971800" cy="1196975"/>
            <a:chOff x="2784" y="720"/>
            <a:chExt cx="1872" cy="754"/>
          </a:xfrm>
        </p:grpSpPr>
        <p:pic>
          <p:nvPicPr>
            <p:cNvPr id="14372" name="Picture 31" descr="Pictur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6" y="720"/>
              <a:ext cx="24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73" name="Line 32"/>
            <p:cNvSpPr>
              <a:spLocks noChangeShapeType="1"/>
            </p:cNvSpPr>
            <p:nvPr/>
          </p:nvSpPr>
          <p:spPr bwMode="auto">
            <a:xfrm flipV="1">
              <a:off x="3984" y="960"/>
              <a:ext cx="432" cy="288"/>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74" name="Text Box 33"/>
            <p:cNvSpPr txBox="1">
              <a:spLocks noChangeArrowheads="1"/>
            </p:cNvSpPr>
            <p:nvPr/>
          </p:nvSpPr>
          <p:spPr bwMode="auto">
            <a:xfrm>
              <a:off x="2784" y="1104"/>
              <a:ext cx="1200"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lnSpc>
                  <a:spcPct val="75000"/>
                </a:lnSpc>
                <a:spcBef>
                  <a:spcPct val="50000"/>
                </a:spcBef>
              </a:pPr>
              <a:r>
                <a:rPr lang="en-US" sz="1000" b="1">
                  <a:solidFill>
                    <a:srgbClr val="000000"/>
                  </a:solidFill>
                  <a:latin typeface="Times New Roman" charset="0"/>
                </a:rPr>
                <a:t>Other State – Subpart I</a:t>
              </a:r>
            </a:p>
            <a:p>
              <a:pPr algn="r">
                <a:lnSpc>
                  <a:spcPct val="75000"/>
                </a:lnSpc>
                <a:spcBef>
                  <a:spcPct val="50000"/>
                </a:spcBef>
              </a:pPr>
              <a:r>
                <a:rPr lang="en-US" sz="1000" b="1">
                  <a:solidFill>
                    <a:srgbClr val="000000"/>
                  </a:solidFill>
                  <a:latin typeface="Times New Roman" charset="0"/>
                </a:rPr>
                <a:t>Inside Geo Loc – Listed</a:t>
              </a:r>
            </a:p>
            <a:p>
              <a:pPr algn="r">
                <a:lnSpc>
                  <a:spcPct val="75000"/>
                </a:lnSpc>
                <a:spcBef>
                  <a:spcPct val="50000"/>
                </a:spcBef>
              </a:pPr>
              <a:r>
                <a:rPr lang="en-US" sz="1000">
                  <a:solidFill>
                    <a:srgbClr val="000000"/>
                  </a:solidFill>
                  <a:latin typeface="Times New Roman" charset="0"/>
                </a:rPr>
                <a:t>Effects Presumed – FC Applies</a:t>
              </a:r>
            </a:p>
          </p:txBody>
        </p:sp>
      </p:grpSp>
      <p:sp>
        <p:nvSpPr>
          <p:cNvPr id="14357" name="Text Box 34"/>
          <p:cNvSpPr txBox="1">
            <a:spLocks noChangeArrowheads="1"/>
          </p:cNvSpPr>
          <p:nvPr/>
        </p:nvSpPr>
        <p:spPr bwMode="auto">
          <a:xfrm>
            <a:off x="6629400" y="51816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endParaRPr lang="en-US">
              <a:latin typeface="Tahoma" charset="0"/>
            </a:endParaRPr>
          </a:p>
        </p:txBody>
      </p:sp>
      <p:grpSp>
        <p:nvGrpSpPr>
          <p:cNvPr id="8" name="Group 35"/>
          <p:cNvGrpSpPr>
            <a:grpSpLocks/>
          </p:cNvGrpSpPr>
          <p:nvPr/>
        </p:nvGrpSpPr>
        <p:grpSpPr bwMode="auto">
          <a:xfrm>
            <a:off x="5562600" y="5029200"/>
            <a:ext cx="2286000" cy="746125"/>
            <a:chOff x="3504" y="3408"/>
            <a:chExt cx="1440" cy="470"/>
          </a:xfrm>
        </p:grpSpPr>
        <p:pic>
          <p:nvPicPr>
            <p:cNvPr id="14370" name="Picture 36" descr="Pictur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4" y="3408"/>
              <a:ext cx="24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71" name="Text Box 37"/>
            <p:cNvSpPr txBox="1">
              <a:spLocks noChangeArrowheads="1"/>
            </p:cNvSpPr>
            <p:nvPr/>
          </p:nvSpPr>
          <p:spPr bwMode="auto">
            <a:xfrm>
              <a:off x="3744" y="3408"/>
              <a:ext cx="1200"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nSpc>
                  <a:spcPct val="70000"/>
                </a:lnSpc>
                <a:spcBef>
                  <a:spcPct val="50000"/>
                </a:spcBef>
              </a:pPr>
              <a:r>
                <a:rPr lang="en-US" sz="1000" b="1">
                  <a:solidFill>
                    <a:srgbClr val="000000"/>
                  </a:solidFill>
                  <a:latin typeface="Times New Roman" charset="0"/>
                </a:rPr>
                <a:t>Outside CZ – Outside Geo Loc</a:t>
              </a:r>
            </a:p>
            <a:p>
              <a:pPr>
                <a:lnSpc>
                  <a:spcPct val="70000"/>
                </a:lnSpc>
                <a:spcBef>
                  <a:spcPct val="50000"/>
                </a:spcBef>
              </a:pPr>
              <a:r>
                <a:rPr lang="en-US" sz="1000" b="1">
                  <a:solidFill>
                    <a:srgbClr val="000000"/>
                  </a:solidFill>
                  <a:latin typeface="Times New Roman" charset="0"/>
                </a:rPr>
                <a:t>Listed or Unlisted</a:t>
              </a:r>
            </a:p>
            <a:p>
              <a:pPr>
                <a:lnSpc>
                  <a:spcPct val="70000"/>
                </a:lnSpc>
                <a:spcBef>
                  <a:spcPct val="50000"/>
                </a:spcBef>
              </a:pPr>
              <a:r>
                <a:rPr lang="en-US" sz="1000">
                  <a:solidFill>
                    <a:srgbClr val="000000"/>
                  </a:solidFill>
                  <a:latin typeface="Times New Roman" charset="0"/>
                </a:rPr>
                <a:t>Effects NOT Presumed</a:t>
              </a:r>
            </a:p>
            <a:p>
              <a:pPr>
                <a:lnSpc>
                  <a:spcPct val="70000"/>
                </a:lnSpc>
                <a:spcBef>
                  <a:spcPct val="50000"/>
                </a:spcBef>
              </a:pPr>
              <a:r>
                <a:rPr lang="en-US" sz="1000">
                  <a:solidFill>
                    <a:srgbClr val="000000"/>
                  </a:solidFill>
                  <a:latin typeface="Times New Roman" charset="0"/>
                </a:rPr>
                <a:t>State Needs NOAA Approval</a:t>
              </a:r>
            </a:p>
          </p:txBody>
        </p:sp>
      </p:grpSp>
      <p:grpSp>
        <p:nvGrpSpPr>
          <p:cNvPr id="9" name="Group 38"/>
          <p:cNvGrpSpPr>
            <a:grpSpLocks/>
          </p:cNvGrpSpPr>
          <p:nvPr/>
        </p:nvGrpSpPr>
        <p:grpSpPr bwMode="auto">
          <a:xfrm>
            <a:off x="5105400" y="1752600"/>
            <a:ext cx="3886200" cy="2041525"/>
            <a:chOff x="3216" y="1104"/>
            <a:chExt cx="2448" cy="1286"/>
          </a:xfrm>
        </p:grpSpPr>
        <p:pic>
          <p:nvPicPr>
            <p:cNvPr id="14367" name="Picture 39" descr="Pictur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5" y="1104"/>
              <a:ext cx="249"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8" name="Line 40"/>
            <p:cNvSpPr>
              <a:spLocks noChangeShapeType="1"/>
            </p:cNvSpPr>
            <p:nvPr/>
          </p:nvSpPr>
          <p:spPr bwMode="auto">
            <a:xfrm flipV="1">
              <a:off x="4577" y="1392"/>
              <a:ext cx="895" cy="768"/>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69" name="Text Box 41"/>
            <p:cNvSpPr txBox="1">
              <a:spLocks noChangeArrowheads="1"/>
            </p:cNvSpPr>
            <p:nvPr/>
          </p:nvSpPr>
          <p:spPr bwMode="auto">
            <a:xfrm>
              <a:off x="3216" y="1920"/>
              <a:ext cx="1392"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lnSpc>
                  <a:spcPct val="70000"/>
                </a:lnSpc>
                <a:spcBef>
                  <a:spcPct val="50000"/>
                </a:spcBef>
              </a:pPr>
              <a:r>
                <a:rPr lang="en-US" sz="1000" b="1">
                  <a:solidFill>
                    <a:srgbClr val="000000"/>
                  </a:solidFill>
                  <a:latin typeface="Times New Roman" charset="0"/>
                </a:rPr>
                <a:t>Other State – Subpart I</a:t>
              </a:r>
            </a:p>
            <a:p>
              <a:pPr algn="r">
                <a:lnSpc>
                  <a:spcPct val="70000"/>
                </a:lnSpc>
                <a:spcBef>
                  <a:spcPct val="50000"/>
                </a:spcBef>
              </a:pPr>
              <a:r>
                <a:rPr lang="en-US" sz="1000" b="1">
                  <a:solidFill>
                    <a:srgbClr val="000000"/>
                  </a:solidFill>
                  <a:latin typeface="Times New Roman" charset="0"/>
                </a:rPr>
                <a:t>Outside Geo Loc – Listed or Unlisted</a:t>
              </a:r>
            </a:p>
            <a:p>
              <a:pPr algn="r">
                <a:lnSpc>
                  <a:spcPct val="70000"/>
                </a:lnSpc>
                <a:spcBef>
                  <a:spcPct val="50000"/>
                </a:spcBef>
              </a:pPr>
              <a:r>
                <a:rPr lang="en-US" sz="1000">
                  <a:solidFill>
                    <a:srgbClr val="000000"/>
                  </a:solidFill>
                  <a:latin typeface="Times New Roman" charset="0"/>
                </a:rPr>
                <a:t>Effects NOT Presumed</a:t>
              </a:r>
            </a:p>
            <a:p>
              <a:pPr algn="r">
                <a:lnSpc>
                  <a:spcPct val="70000"/>
                </a:lnSpc>
                <a:spcBef>
                  <a:spcPct val="50000"/>
                </a:spcBef>
              </a:pPr>
              <a:r>
                <a:rPr lang="en-US" sz="1000">
                  <a:solidFill>
                    <a:srgbClr val="000000"/>
                  </a:solidFill>
                  <a:latin typeface="Times New Roman" charset="0"/>
                </a:rPr>
                <a:t>State Needs NOAA Approval</a:t>
              </a:r>
            </a:p>
          </p:txBody>
        </p:sp>
      </p:grpSp>
      <p:grpSp>
        <p:nvGrpSpPr>
          <p:cNvPr id="10" name="Group 42"/>
          <p:cNvGrpSpPr>
            <a:grpSpLocks/>
          </p:cNvGrpSpPr>
          <p:nvPr/>
        </p:nvGrpSpPr>
        <p:grpSpPr bwMode="auto">
          <a:xfrm>
            <a:off x="6705600" y="2819400"/>
            <a:ext cx="2286000" cy="1782763"/>
            <a:chOff x="4224" y="1776"/>
            <a:chExt cx="1440" cy="1123"/>
          </a:xfrm>
        </p:grpSpPr>
        <p:pic>
          <p:nvPicPr>
            <p:cNvPr id="14364" name="Picture 43" descr="Pictur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 y="1776"/>
              <a:ext cx="24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5" name="Line 44"/>
            <p:cNvSpPr>
              <a:spLocks noChangeShapeType="1"/>
            </p:cNvSpPr>
            <p:nvPr/>
          </p:nvSpPr>
          <p:spPr bwMode="auto">
            <a:xfrm flipV="1">
              <a:off x="5184" y="2160"/>
              <a:ext cx="288" cy="432"/>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66" name="Text Box 45"/>
            <p:cNvSpPr txBox="1">
              <a:spLocks noChangeArrowheads="1"/>
            </p:cNvSpPr>
            <p:nvPr/>
          </p:nvSpPr>
          <p:spPr bwMode="auto">
            <a:xfrm>
              <a:off x="4224" y="2544"/>
              <a:ext cx="960"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lnSpc>
                  <a:spcPct val="70000"/>
                </a:lnSpc>
                <a:spcBef>
                  <a:spcPct val="50000"/>
                </a:spcBef>
              </a:pPr>
              <a:r>
                <a:rPr lang="en-US" sz="1000" b="1">
                  <a:solidFill>
                    <a:srgbClr val="000000"/>
                  </a:solidFill>
                  <a:latin typeface="Times New Roman" charset="0"/>
                </a:rPr>
                <a:t>Other State</a:t>
              </a:r>
            </a:p>
            <a:p>
              <a:pPr algn="r">
                <a:lnSpc>
                  <a:spcPct val="70000"/>
                </a:lnSpc>
                <a:spcBef>
                  <a:spcPct val="50000"/>
                </a:spcBef>
              </a:pPr>
              <a:r>
                <a:rPr lang="en-US" sz="1000" b="1">
                  <a:solidFill>
                    <a:srgbClr val="000000"/>
                  </a:solidFill>
                  <a:latin typeface="Times New Roman" charset="0"/>
                </a:rPr>
                <a:t>NO Subpart I</a:t>
              </a:r>
            </a:p>
            <a:p>
              <a:pPr algn="r">
                <a:lnSpc>
                  <a:spcPct val="70000"/>
                </a:lnSpc>
                <a:spcBef>
                  <a:spcPct val="50000"/>
                </a:spcBef>
              </a:pPr>
              <a:r>
                <a:rPr lang="en-US" sz="1000" b="1" u="sng">
                  <a:solidFill>
                    <a:srgbClr val="000000"/>
                  </a:solidFill>
                  <a:latin typeface="Times New Roman" charset="0"/>
                </a:rPr>
                <a:t>NO FC Review</a:t>
              </a:r>
            </a:p>
          </p:txBody>
        </p:sp>
      </p:grpSp>
      <p:sp>
        <p:nvSpPr>
          <p:cNvPr id="14361" name="Text Box 46"/>
          <p:cNvSpPr txBox="1">
            <a:spLocks noChangeArrowheads="1"/>
          </p:cNvSpPr>
          <p:nvPr/>
        </p:nvSpPr>
        <p:spPr bwMode="auto">
          <a:xfrm>
            <a:off x="6858000" y="762000"/>
            <a:ext cx="2057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sz="1600" b="1">
                <a:solidFill>
                  <a:srgbClr val="000000"/>
                </a:solidFill>
                <a:latin typeface="Times New Roman" charset="0"/>
              </a:rPr>
              <a:t>State Waters – Mass.</a:t>
            </a:r>
          </a:p>
        </p:txBody>
      </p:sp>
      <p:sp>
        <p:nvSpPr>
          <p:cNvPr id="14362" name="Text Box 47"/>
          <p:cNvSpPr txBox="1">
            <a:spLocks noChangeArrowheads="1"/>
          </p:cNvSpPr>
          <p:nvPr/>
        </p:nvSpPr>
        <p:spPr bwMode="auto">
          <a:xfrm>
            <a:off x="990600" y="5576888"/>
            <a:ext cx="2514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b="1">
                <a:solidFill>
                  <a:srgbClr val="000000"/>
                </a:solidFill>
                <a:latin typeface="Times New Roman" charset="0"/>
              </a:rPr>
              <a:t>FEDERAL WATERS</a:t>
            </a:r>
          </a:p>
        </p:txBody>
      </p:sp>
      <p:sp>
        <p:nvSpPr>
          <p:cNvPr id="14363" name="Text Box 48"/>
          <p:cNvSpPr txBox="1">
            <a:spLocks noChangeArrowheads="1"/>
          </p:cNvSpPr>
          <p:nvPr/>
        </p:nvSpPr>
        <p:spPr bwMode="auto">
          <a:xfrm>
            <a:off x="228600" y="152400"/>
            <a:ext cx="5562600" cy="396875"/>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sz="2000" b="1">
                <a:solidFill>
                  <a:srgbClr val="FFCC00"/>
                </a:solidFill>
                <a:latin typeface="Tahoma" charset="0"/>
              </a:rPr>
              <a:t>CZMA 307(c)(3)(A) License or Permit Map</a:t>
            </a:r>
          </a:p>
        </p:txBody>
      </p:sp>
    </p:spTree>
    <p:extLst>
      <p:ext uri="{BB962C8B-B14F-4D97-AF65-F5344CB8AC3E}">
        <p14:creationId xmlns:p14="http://schemas.microsoft.com/office/powerpoint/2010/main" val="17896213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914400"/>
          </a:xfrm>
        </p:spPr>
        <p:txBody>
          <a:bodyPr/>
          <a:lstStyle/>
          <a:p>
            <a:pPr algn="ctr"/>
            <a:r>
              <a:rPr lang="en-US" sz="3600" b="0" dirty="0">
                <a:solidFill>
                  <a:srgbClr val="094364"/>
                </a:solidFill>
                <a:latin typeface="Garamond" charset="0"/>
              </a:rPr>
              <a:t>Boundary Suggestions/Considerations</a:t>
            </a:r>
          </a:p>
        </p:txBody>
      </p:sp>
      <p:sp>
        <p:nvSpPr>
          <p:cNvPr id="15363" name="Rectangle 2"/>
          <p:cNvSpPr>
            <a:spLocks noChangeArrowheads="1"/>
          </p:cNvSpPr>
          <p:nvPr/>
        </p:nvSpPr>
        <p:spPr bwMode="auto">
          <a:xfrm>
            <a:off x="533400" y="1125538"/>
            <a:ext cx="7620000" cy="565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6075" indent="-346075">
              <a:lnSpc>
                <a:spcPct val="80000"/>
              </a:lnSpc>
              <a:buClr>
                <a:srgbClr val="FFC000"/>
              </a:buClr>
              <a:buFont typeface="Wingdings" charset="0"/>
              <a:buChar char="§"/>
            </a:pPr>
            <a:r>
              <a:rPr lang="en-US" sz="2400">
                <a:solidFill>
                  <a:srgbClr val="FFFFFF"/>
                </a:solidFill>
                <a:latin typeface="Garamond" charset="0"/>
              </a:rPr>
              <a:t>Consider which federal activities (licenses or permits) are mostly likely to have reasonably foreseeable coastal effects (that you would want to include in a GLD), and where those activities occur</a:t>
            </a:r>
          </a:p>
          <a:p>
            <a:pPr marL="346075" indent="-346075">
              <a:lnSpc>
                <a:spcPct val="80000"/>
              </a:lnSpc>
              <a:buClr>
                <a:srgbClr val="FFC000"/>
              </a:buClr>
              <a:buFont typeface="Wingdings" charset="0"/>
              <a:buChar char="§"/>
            </a:pPr>
            <a:r>
              <a:rPr lang="en-US" sz="2400">
                <a:solidFill>
                  <a:srgbClr val="FFFFFF"/>
                </a:solidFill>
                <a:latin typeface="Garamond" charset="0"/>
              </a:rPr>
              <a:t>Link to existing federal NEPA (EA, EIS) documents/studies and their defined geographic extent (and data availability) – provide causal information</a:t>
            </a:r>
          </a:p>
          <a:p>
            <a:pPr marL="346075" indent="-346075">
              <a:lnSpc>
                <a:spcPct val="80000"/>
              </a:lnSpc>
              <a:buClr>
                <a:srgbClr val="FFC000"/>
              </a:buClr>
              <a:buFont typeface="Wingdings" charset="0"/>
              <a:buChar char="§"/>
            </a:pPr>
            <a:r>
              <a:rPr lang="en-US" sz="2400">
                <a:solidFill>
                  <a:srgbClr val="FFFFFF"/>
                </a:solidFill>
                <a:latin typeface="Garamond" charset="0"/>
              </a:rPr>
              <a:t>Consider bathymetric features, ecologically critical areas (foraging, nursery), offshore migration patterns, etc.</a:t>
            </a:r>
          </a:p>
          <a:p>
            <a:pPr marL="346075" indent="-346075">
              <a:lnSpc>
                <a:spcPct val="80000"/>
              </a:lnSpc>
              <a:buClr>
                <a:srgbClr val="FFC000"/>
              </a:buClr>
              <a:buFont typeface="Wingdings" charset="0"/>
              <a:buChar char="§"/>
            </a:pPr>
            <a:r>
              <a:rPr lang="en-US" sz="2400">
                <a:solidFill>
                  <a:srgbClr val="FFFFFF"/>
                </a:solidFill>
                <a:latin typeface="Garamond" charset="0"/>
              </a:rPr>
              <a:t>Boundary must be defined based on fixed natural features, or lat/long coordinates</a:t>
            </a:r>
          </a:p>
          <a:p>
            <a:pPr marL="346075" indent="-346075">
              <a:lnSpc>
                <a:spcPct val="80000"/>
              </a:lnSpc>
              <a:buClr>
                <a:srgbClr val="FFC000"/>
              </a:buClr>
              <a:buFont typeface="Wingdings" charset="0"/>
              <a:buChar char="§"/>
            </a:pPr>
            <a:r>
              <a:rPr lang="en-US" sz="2400">
                <a:solidFill>
                  <a:srgbClr val="FFFFFF"/>
                </a:solidFill>
                <a:latin typeface="Garamond" charset="0"/>
              </a:rPr>
              <a:t>Consider geographic constraints/limits of certain activities or technologies (e.g. pipeline distances/costs, technology depths)</a:t>
            </a:r>
          </a:p>
          <a:p>
            <a:pPr marL="346075" indent="-346075">
              <a:lnSpc>
                <a:spcPct val="80000"/>
              </a:lnSpc>
              <a:buClr>
                <a:srgbClr val="FFC000"/>
              </a:buClr>
              <a:buFont typeface="Wingdings" charset="0"/>
              <a:buChar char="§"/>
            </a:pPr>
            <a:r>
              <a:rPr lang="en-US" sz="2400">
                <a:solidFill>
                  <a:srgbClr val="FFFFFF"/>
                </a:solidFill>
                <a:latin typeface="Garamond" charset="0"/>
              </a:rPr>
              <a:t>Where </a:t>
            </a:r>
            <a:r>
              <a:rPr lang="en-US" sz="2400" i="1">
                <a:solidFill>
                  <a:srgbClr val="FFFFFF"/>
                </a:solidFill>
                <a:latin typeface="Garamond" charset="0"/>
              </a:rPr>
              <a:t>won</a:t>
            </a:r>
            <a:r>
              <a:rPr lang="ja-JP" altLang="en-US" sz="2400" i="1">
                <a:solidFill>
                  <a:srgbClr val="FFFFFF"/>
                </a:solidFill>
                <a:latin typeface="Garamond" charset="0"/>
              </a:rPr>
              <a:t>’</a:t>
            </a:r>
            <a:r>
              <a:rPr lang="en-US" sz="2400" i="1">
                <a:solidFill>
                  <a:srgbClr val="FFFFFF"/>
                </a:solidFill>
                <a:latin typeface="Garamond" charset="0"/>
              </a:rPr>
              <a:t>t</a:t>
            </a:r>
            <a:r>
              <a:rPr lang="en-US" sz="2400">
                <a:solidFill>
                  <a:srgbClr val="FFFFFF"/>
                </a:solidFill>
                <a:latin typeface="Garamond" charset="0"/>
              </a:rPr>
              <a:t> things be, or </a:t>
            </a:r>
            <a:r>
              <a:rPr lang="en-US" sz="2400" i="1">
                <a:solidFill>
                  <a:srgbClr val="FFFFFF"/>
                </a:solidFill>
                <a:latin typeface="Garamond" charset="0"/>
              </a:rPr>
              <a:t>won</a:t>
            </a:r>
            <a:r>
              <a:rPr lang="ja-JP" altLang="en-US" sz="2400" i="1">
                <a:solidFill>
                  <a:srgbClr val="FFFFFF"/>
                </a:solidFill>
                <a:latin typeface="Garamond" charset="0"/>
              </a:rPr>
              <a:t>’</a:t>
            </a:r>
            <a:r>
              <a:rPr lang="en-US" sz="2400" i="1">
                <a:solidFill>
                  <a:srgbClr val="FFFFFF"/>
                </a:solidFill>
                <a:latin typeface="Garamond" charset="0"/>
              </a:rPr>
              <a:t>t</a:t>
            </a:r>
            <a:r>
              <a:rPr lang="en-US" sz="2400">
                <a:solidFill>
                  <a:srgbClr val="FFFFFF"/>
                </a:solidFill>
                <a:latin typeface="Garamond" charset="0"/>
              </a:rPr>
              <a:t> activities occur – exclude/ignore these areas.</a:t>
            </a:r>
          </a:p>
          <a:p>
            <a:pPr marL="346075" indent="-346075">
              <a:lnSpc>
                <a:spcPct val="80000"/>
              </a:lnSpc>
              <a:buClr>
                <a:srgbClr val="FFC000"/>
              </a:buClr>
              <a:buFont typeface="Wingdings" charset="0"/>
              <a:buChar char="§"/>
            </a:pPr>
            <a:r>
              <a:rPr lang="en-US" sz="2400">
                <a:solidFill>
                  <a:srgbClr val="FFFFFF"/>
                </a:solidFill>
                <a:latin typeface="Garamond" charset="0"/>
              </a:rPr>
              <a:t>Consider geographic extent of available spatial data that will be necessary for effects analysis</a:t>
            </a:r>
          </a:p>
          <a:p>
            <a:pPr marL="346075" indent="-346075">
              <a:lnSpc>
                <a:spcPct val="80000"/>
              </a:lnSpc>
              <a:buClr>
                <a:srgbClr val="FFFFFF"/>
              </a:buClr>
            </a:pPr>
            <a:endParaRPr lang="en-US" sz="2000">
              <a:solidFill>
                <a:srgbClr val="FFFFFF"/>
              </a:solidFill>
              <a:latin typeface="Garamond" charset="0"/>
            </a:endParaRPr>
          </a:p>
        </p:txBody>
      </p:sp>
    </p:spTree>
    <p:extLst>
      <p:ext uri="{BB962C8B-B14F-4D97-AF65-F5344CB8AC3E}">
        <p14:creationId xmlns:p14="http://schemas.microsoft.com/office/powerpoint/2010/main" val="216869688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914400"/>
          </a:xfrm>
        </p:spPr>
        <p:txBody>
          <a:bodyPr/>
          <a:lstStyle/>
          <a:p>
            <a:pPr algn="ctr"/>
            <a:r>
              <a:rPr lang="en-US" sz="3600" b="0" dirty="0">
                <a:solidFill>
                  <a:srgbClr val="094364"/>
                </a:solidFill>
                <a:latin typeface="Garamond" charset="0"/>
              </a:rPr>
              <a:t>Effects Suggestions/Considerations</a:t>
            </a:r>
          </a:p>
        </p:txBody>
      </p:sp>
      <p:sp>
        <p:nvSpPr>
          <p:cNvPr id="3" name="Rectangle 2"/>
          <p:cNvSpPr/>
          <p:nvPr/>
        </p:nvSpPr>
        <p:spPr>
          <a:xfrm>
            <a:off x="533400" y="1143000"/>
            <a:ext cx="7620000" cy="4770438"/>
          </a:xfrm>
          <a:prstGeom prst="rect">
            <a:avLst/>
          </a:prstGeom>
        </p:spPr>
        <p:txBody>
          <a:bodyPr>
            <a:spAutoFit/>
          </a:bodyPr>
          <a:lstStyle/>
          <a:p>
            <a:pPr marL="346075" indent="-346075">
              <a:lnSpc>
                <a:spcPct val="80000"/>
              </a:lnSpc>
              <a:buClr>
                <a:srgbClr val="FFC000"/>
              </a:buClr>
              <a:buFont typeface="Wingdings" charset="0"/>
              <a:buChar char="§"/>
            </a:pPr>
            <a:r>
              <a:rPr lang="en-US" sz="2400">
                <a:solidFill>
                  <a:srgbClr val="FFFFFF"/>
                </a:solidFill>
                <a:latin typeface="Garamond" charset="0"/>
              </a:rPr>
              <a:t>In general, the further from shore, the more difficult it can be to attest to coastal effects</a:t>
            </a:r>
          </a:p>
          <a:p>
            <a:pPr marL="346075" indent="-346075">
              <a:lnSpc>
                <a:spcPct val="80000"/>
              </a:lnSpc>
              <a:buClr>
                <a:srgbClr val="FFC000"/>
              </a:buClr>
              <a:buFont typeface="Wingdings" charset="0"/>
              <a:buChar char="§"/>
            </a:pPr>
            <a:r>
              <a:rPr lang="en-US" sz="2400">
                <a:solidFill>
                  <a:srgbClr val="FFFFFF"/>
                </a:solidFill>
                <a:latin typeface="Garamond" charset="0"/>
              </a:rPr>
              <a:t>Need to be able to attest to reasonably foreseeable coastal effects on </a:t>
            </a:r>
            <a:r>
              <a:rPr lang="en-US" sz="2400" u="sng">
                <a:solidFill>
                  <a:srgbClr val="FFFFFF"/>
                </a:solidFill>
                <a:latin typeface="Garamond" charset="0"/>
              </a:rPr>
              <a:t>state</a:t>
            </a:r>
            <a:r>
              <a:rPr lang="en-US" sz="2400">
                <a:solidFill>
                  <a:srgbClr val="FFFFFF"/>
                </a:solidFill>
                <a:latin typeface="Garamond" charset="0"/>
              </a:rPr>
              <a:t> coastal resources or uses (not effects at the location in federal waters, but effects within the state coastal zone, or on state uses or resources)</a:t>
            </a:r>
          </a:p>
          <a:p>
            <a:pPr marL="346075" indent="-346075">
              <a:lnSpc>
                <a:spcPct val="80000"/>
              </a:lnSpc>
              <a:buClr>
                <a:srgbClr val="FFC000"/>
              </a:buClr>
              <a:buFont typeface="Wingdings" charset="0"/>
              <a:buChar char="§"/>
            </a:pPr>
            <a:r>
              <a:rPr lang="en-US" sz="2400">
                <a:solidFill>
                  <a:srgbClr val="FFFFFF"/>
                </a:solidFill>
                <a:latin typeface="Garamond" charset="0"/>
              </a:rPr>
              <a:t>Demonstration of coastal effects needs to be based on science and data – cannot be conclusory statements  </a:t>
            </a:r>
          </a:p>
          <a:p>
            <a:pPr marL="346075" indent="-346075">
              <a:lnSpc>
                <a:spcPct val="80000"/>
              </a:lnSpc>
              <a:buClr>
                <a:srgbClr val="FFC000"/>
              </a:buClr>
              <a:buFont typeface="Wingdings" charset="0"/>
              <a:buChar char="§"/>
            </a:pPr>
            <a:r>
              <a:rPr lang="en-US" sz="2400">
                <a:latin typeface="Garamond" charset="0"/>
              </a:rPr>
              <a:t>Effect analysis does not have to show </a:t>
            </a:r>
            <a:r>
              <a:rPr lang="en-US" sz="2400" u="sng">
                <a:latin typeface="Garamond" charset="0"/>
              </a:rPr>
              <a:t>proof</a:t>
            </a:r>
            <a:r>
              <a:rPr lang="en-US" sz="2400">
                <a:latin typeface="Garamond" charset="0"/>
              </a:rPr>
              <a:t> of coastal effects, but must show a reasonable causal connection (still a fairly high bar)</a:t>
            </a:r>
          </a:p>
          <a:p>
            <a:pPr marL="346075" indent="-346075">
              <a:lnSpc>
                <a:spcPct val="80000"/>
              </a:lnSpc>
              <a:buClr>
                <a:srgbClr val="FFC000"/>
              </a:buClr>
              <a:buFont typeface="Wingdings" charset="0"/>
              <a:buChar char="§"/>
            </a:pPr>
            <a:r>
              <a:rPr lang="en-US" sz="2400">
                <a:solidFill>
                  <a:srgbClr val="FFFFFF"/>
                </a:solidFill>
                <a:latin typeface="Garamond" charset="0"/>
              </a:rPr>
              <a:t>Consider migration patterns, foraging areas, breeding areas, areas of unique species abundance or concentrations</a:t>
            </a:r>
          </a:p>
          <a:p>
            <a:pPr marL="346075" indent="-346075">
              <a:lnSpc>
                <a:spcPct val="80000"/>
              </a:lnSpc>
              <a:buClr>
                <a:srgbClr val="FFC000"/>
              </a:buClr>
              <a:buFont typeface="Wingdings" charset="0"/>
              <a:buChar char="§"/>
            </a:pPr>
            <a:r>
              <a:rPr lang="en-US" sz="2400">
                <a:solidFill>
                  <a:srgbClr val="FFFFFF"/>
                </a:solidFill>
                <a:latin typeface="Garamond" charset="0"/>
              </a:rPr>
              <a:t>Don</a:t>
            </a:r>
            <a:r>
              <a:rPr lang="ja-JP" altLang="en-US" sz="2400">
                <a:solidFill>
                  <a:srgbClr val="FFFFFF"/>
                </a:solidFill>
                <a:latin typeface="Garamond" charset="0"/>
              </a:rPr>
              <a:t>’</a:t>
            </a:r>
            <a:r>
              <a:rPr lang="en-US" sz="2400">
                <a:solidFill>
                  <a:srgbClr val="FFFFFF"/>
                </a:solidFill>
                <a:latin typeface="Garamond" charset="0"/>
              </a:rPr>
              <a:t>t forget effects to uses as well as resources (e.g. fishing, recreation)</a:t>
            </a:r>
          </a:p>
          <a:p>
            <a:pPr marL="346075" indent="-346075">
              <a:lnSpc>
                <a:spcPct val="80000"/>
              </a:lnSpc>
              <a:buClr>
                <a:srgbClr val="FFFFFF"/>
              </a:buClr>
            </a:pPr>
            <a:r>
              <a:rPr lang="en-US" sz="2000">
                <a:solidFill>
                  <a:srgbClr val="FFFFFF"/>
                </a:solidFill>
                <a:latin typeface="Garamond" charset="0"/>
              </a:rPr>
              <a:t>   </a:t>
            </a:r>
          </a:p>
        </p:txBody>
      </p:sp>
    </p:spTree>
    <p:extLst>
      <p:ext uri="{BB962C8B-B14F-4D97-AF65-F5344CB8AC3E}">
        <p14:creationId xmlns:p14="http://schemas.microsoft.com/office/powerpoint/2010/main" val="272806201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9" name="Rectangle 7"/>
          <p:cNvSpPr>
            <a:spLocks noChangeArrowheads="1"/>
          </p:cNvSpPr>
          <p:nvPr/>
        </p:nvSpPr>
        <p:spPr bwMode="auto">
          <a:xfrm>
            <a:off x="265113" y="457200"/>
            <a:ext cx="8689975" cy="461963"/>
          </a:xfrm>
          <a:prstGeom prst="rect">
            <a:avLst/>
          </a:prstGeom>
          <a:noFill/>
          <a:ln w="9525">
            <a:noFill/>
            <a:miter lim="800000"/>
            <a:headEnd/>
            <a:tailEnd/>
          </a:ln>
        </p:spPr>
        <p:txBody>
          <a:bodyPr wrap="none" anchor="ctr">
            <a:spAutoFit/>
          </a:bodyPr>
          <a:lstStyle/>
          <a:p>
            <a:r>
              <a:rPr lang="en-US" sz="2400" b="1" dirty="0">
                <a:solidFill>
                  <a:srgbClr val="094364"/>
                </a:solidFill>
                <a:effectLst>
                  <a:outerShdw blurRad="38100" dist="38100" dir="2700000" algn="tl">
                    <a:srgbClr val="000000"/>
                  </a:outerShdw>
                </a:effectLst>
                <a:latin typeface="Garamond" charset="0"/>
              </a:rPr>
              <a:t>http://</a:t>
            </a:r>
            <a:r>
              <a:rPr lang="en-US" sz="2400" b="1" dirty="0" err="1">
                <a:solidFill>
                  <a:srgbClr val="094364"/>
                </a:solidFill>
                <a:effectLst>
                  <a:outerShdw blurRad="38100" dist="38100" dir="2700000" algn="tl">
                    <a:srgbClr val="000000"/>
                  </a:outerShdw>
                </a:effectLst>
                <a:latin typeface="Garamond" charset="0"/>
              </a:rPr>
              <a:t>coastalmanagement.noaa.gov</a:t>
            </a:r>
            <a:r>
              <a:rPr lang="en-US" sz="2400" b="1" dirty="0">
                <a:solidFill>
                  <a:srgbClr val="094364"/>
                </a:solidFill>
                <a:effectLst>
                  <a:outerShdw blurRad="38100" dist="38100" dir="2700000" algn="tl">
                    <a:srgbClr val="000000"/>
                  </a:outerShdw>
                </a:effectLst>
                <a:latin typeface="Garamond" charset="0"/>
              </a:rPr>
              <a:t>/consistency/</a:t>
            </a:r>
            <a:r>
              <a:rPr lang="en-US" sz="2400" b="1" dirty="0" err="1">
                <a:solidFill>
                  <a:srgbClr val="094364"/>
                </a:solidFill>
                <a:effectLst>
                  <a:outerShdw blurRad="38100" dist="38100" dir="2700000" algn="tl">
                    <a:srgbClr val="000000"/>
                  </a:outerShdw>
                </a:effectLst>
                <a:latin typeface="Garamond" charset="0"/>
              </a:rPr>
              <a:t>welcome.html</a:t>
            </a:r>
            <a:endParaRPr lang="en-US" sz="2400" b="1" dirty="0">
              <a:solidFill>
                <a:srgbClr val="094364"/>
              </a:solidFill>
              <a:effectLst>
                <a:outerShdw blurRad="38100" dist="38100" dir="2700000" algn="tl">
                  <a:srgbClr val="000000"/>
                </a:outerShdw>
              </a:effectLst>
              <a:latin typeface="Garamond" charset="0"/>
            </a:endParaRPr>
          </a:p>
        </p:txBody>
      </p:sp>
      <p:sp>
        <p:nvSpPr>
          <p:cNvPr id="4" name="Text Box 17"/>
          <p:cNvSpPr txBox="1">
            <a:spLocks noChangeArrowheads="1"/>
          </p:cNvSpPr>
          <p:nvPr/>
        </p:nvSpPr>
        <p:spPr bwMode="auto">
          <a:xfrm>
            <a:off x="152400" y="1447800"/>
            <a:ext cx="8802688" cy="5025990"/>
          </a:xfrm>
          <a:prstGeom prst="rect">
            <a:avLst/>
          </a:prstGeom>
          <a:noFill/>
          <a:ln w="9525">
            <a:noFill/>
            <a:miter lim="800000"/>
            <a:headEnd/>
            <a:tailEnd/>
          </a:ln>
          <a:effec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65000"/>
              </a:lnSpc>
              <a:spcBef>
                <a:spcPct val="50000"/>
              </a:spcBef>
            </a:pPr>
            <a:r>
              <a:rPr lang="en-US" sz="2400" u="sng" dirty="0">
                <a:solidFill>
                  <a:srgbClr val="FFFFFF"/>
                </a:solidFill>
                <a:effectLst>
                  <a:outerShdw blurRad="38100" dist="38100" dir="2700000" algn="tl">
                    <a:srgbClr val="000000"/>
                  </a:outerShdw>
                </a:effectLst>
                <a:latin typeface="Garamond" charset="0"/>
              </a:rPr>
              <a:t>OCRM National Interest Team</a:t>
            </a:r>
          </a:p>
          <a:p>
            <a:pPr eaLnBrk="1" hangingPunct="1">
              <a:lnSpc>
                <a:spcPct val="65000"/>
              </a:lnSpc>
              <a:spcBef>
                <a:spcPct val="50000"/>
              </a:spcBef>
            </a:pPr>
            <a:r>
              <a:rPr lang="en-US" sz="2400" dirty="0">
                <a:solidFill>
                  <a:srgbClr val="FFFFFF"/>
                </a:solidFill>
                <a:effectLst>
                  <a:outerShdw blurRad="38100" dist="38100" dir="2700000" algn="tl">
                    <a:srgbClr val="000000"/>
                  </a:outerShdw>
                </a:effectLst>
                <a:latin typeface="Garamond" charset="0"/>
              </a:rPr>
              <a:t>David Kaiser, Senior Policy Analyst</a:t>
            </a:r>
          </a:p>
          <a:p>
            <a:pPr eaLnBrk="1" hangingPunct="1">
              <a:lnSpc>
                <a:spcPct val="65000"/>
              </a:lnSpc>
              <a:spcBef>
                <a:spcPct val="50000"/>
              </a:spcBef>
            </a:pPr>
            <a:r>
              <a:rPr lang="en-US" sz="2400" dirty="0">
                <a:solidFill>
                  <a:srgbClr val="FFFFFF"/>
                </a:solidFill>
                <a:effectLst>
                  <a:outerShdw blurRad="38100" dist="38100" dir="2700000" algn="tl">
                    <a:srgbClr val="000000"/>
                  </a:outerShdw>
                </a:effectLst>
                <a:latin typeface="Garamond" charset="0"/>
              </a:rPr>
              <a:t>	</a:t>
            </a:r>
            <a:r>
              <a:rPr lang="en-US" sz="2400" dirty="0">
                <a:solidFill>
                  <a:srgbClr val="FFFFFF"/>
                </a:solidFill>
                <a:effectLst>
                  <a:outerShdw blurRad="38100" dist="38100" dir="2700000" algn="tl">
                    <a:srgbClr val="000000"/>
                  </a:outerShdw>
                </a:effectLst>
                <a:latin typeface="Garamond" charset="0"/>
                <a:hlinkClick r:id="rId3"/>
              </a:rPr>
              <a:t>david.kaiser@noaa.gov</a:t>
            </a:r>
            <a:r>
              <a:rPr lang="en-US" sz="2400" dirty="0">
                <a:solidFill>
                  <a:srgbClr val="FFFFFF"/>
                </a:solidFill>
                <a:effectLst>
                  <a:outerShdw blurRad="38100" dist="38100" dir="2700000" algn="tl">
                    <a:srgbClr val="000000"/>
                  </a:outerShdw>
                </a:effectLst>
                <a:latin typeface="Garamond" charset="0"/>
              </a:rPr>
              <a:t>  -- 603-862-2719</a:t>
            </a:r>
          </a:p>
          <a:p>
            <a:pPr eaLnBrk="1" hangingPunct="1">
              <a:lnSpc>
                <a:spcPct val="65000"/>
              </a:lnSpc>
              <a:spcBef>
                <a:spcPct val="50000"/>
              </a:spcBef>
            </a:pPr>
            <a:r>
              <a:rPr lang="en-US" sz="2400" dirty="0">
                <a:solidFill>
                  <a:srgbClr val="FFFFFF"/>
                </a:solidFill>
                <a:effectLst>
                  <a:outerShdw blurRad="38100" dist="38100" dir="2700000" algn="tl">
                    <a:srgbClr val="000000"/>
                  </a:outerShdw>
                </a:effectLst>
                <a:latin typeface="Garamond" charset="0"/>
              </a:rPr>
              <a:t>Kerry Kehoe, Federal Consistency Specialist</a:t>
            </a:r>
          </a:p>
          <a:p>
            <a:pPr eaLnBrk="1" hangingPunct="1">
              <a:lnSpc>
                <a:spcPct val="65000"/>
              </a:lnSpc>
              <a:spcBef>
                <a:spcPct val="50000"/>
              </a:spcBef>
            </a:pPr>
            <a:r>
              <a:rPr lang="en-US" sz="2400" dirty="0">
                <a:solidFill>
                  <a:srgbClr val="FFFFFF"/>
                </a:solidFill>
                <a:effectLst>
                  <a:outerShdw blurRad="38100" dist="38100" dir="2700000" algn="tl">
                    <a:srgbClr val="000000"/>
                  </a:outerShdw>
                </a:effectLst>
                <a:latin typeface="Garamond" charset="0"/>
              </a:rPr>
              <a:t>	</a:t>
            </a:r>
            <a:r>
              <a:rPr lang="en-US" sz="2400" dirty="0">
                <a:solidFill>
                  <a:srgbClr val="FFFFFF"/>
                </a:solidFill>
                <a:effectLst>
                  <a:outerShdw blurRad="38100" dist="38100" dir="2700000" algn="tl">
                    <a:srgbClr val="000000"/>
                  </a:outerShdw>
                </a:effectLst>
                <a:latin typeface="Garamond" charset="0"/>
                <a:hlinkClick r:id="rId4"/>
              </a:rPr>
              <a:t>kerry.kehoe@noaa.gov</a:t>
            </a:r>
            <a:r>
              <a:rPr lang="en-US" sz="2400" dirty="0">
                <a:solidFill>
                  <a:srgbClr val="FFFFFF"/>
                </a:solidFill>
                <a:effectLst>
                  <a:outerShdw blurRad="38100" dist="38100" dir="2700000" algn="tl">
                    <a:srgbClr val="000000"/>
                  </a:outerShdw>
                </a:effectLst>
                <a:latin typeface="Garamond" charset="0"/>
              </a:rPr>
              <a:t>  -- 301-563-1151</a:t>
            </a:r>
          </a:p>
          <a:p>
            <a:pPr eaLnBrk="1" hangingPunct="1">
              <a:lnSpc>
                <a:spcPct val="65000"/>
              </a:lnSpc>
              <a:spcBef>
                <a:spcPct val="50000"/>
              </a:spcBef>
            </a:pPr>
            <a:endParaRPr lang="en-US" sz="2400" dirty="0">
              <a:solidFill>
                <a:srgbClr val="FFFFFF"/>
              </a:solidFill>
              <a:effectLst>
                <a:outerShdw blurRad="38100" dist="38100" dir="2700000" algn="tl">
                  <a:srgbClr val="000000"/>
                </a:outerShdw>
              </a:effectLst>
              <a:latin typeface="Garamond" charset="0"/>
            </a:endParaRPr>
          </a:p>
          <a:p>
            <a:pPr eaLnBrk="1" hangingPunct="1">
              <a:lnSpc>
                <a:spcPct val="65000"/>
              </a:lnSpc>
              <a:spcBef>
                <a:spcPct val="50000"/>
              </a:spcBef>
            </a:pPr>
            <a:r>
              <a:rPr lang="en-US" sz="2400" u="sng" dirty="0">
                <a:solidFill>
                  <a:srgbClr val="FFFFFF"/>
                </a:solidFill>
                <a:effectLst>
                  <a:outerShdw blurRad="38100" dist="38100" dir="2700000" algn="tl">
                    <a:srgbClr val="000000"/>
                  </a:outerShdw>
                </a:effectLst>
                <a:latin typeface="Garamond" charset="0"/>
              </a:rPr>
              <a:t>OCRM West Coast Team</a:t>
            </a:r>
          </a:p>
          <a:p>
            <a:pPr eaLnBrk="1" hangingPunct="1">
              <a:lnSpc>
                <a:spcPct val="65000"/>
              </a:lnSpc>
              <a:spcBef>
                <a:spcPct val="50000"/>
              </a:spcBef>
            </a:pPr>
            <a:r>
              <a:rPr lang="en-US" sz="2400" dirty="0">
                <a:solidFill>
                  <a:srgbClr val="FFFFFF"/>
                </a:solidFill>
                <a:effectLst>
                  <a:outerShdw blurRad="38100" dist="38100" dir="2700000" algn="tl">
                    <a:srgbClr val="000000"/>
                  </a:outerShdw>
                </a:effectLst>
                <a:latin typeface="Garamond" charset="0"/>
              </a:rPr>
              <a:t>Kris Wall, </a:t>
            </a:r>
            <a:r>
              <a:rPr lang="en-US" sz="2400" dirty="0">
                <a:solidFill>
                  <a:srgbClr val="FFFFFF"/>
                </a:solidFill>
                <a:effectLst>
                  <a:outerShdw blurRad="38100" dist="38100" dir="2700000" algn="tl">
                    <a:srgbClr val="000000"/>
                  </a:outerShdw>
                </a:effectLst>
                <a:latin typeface="Garamond" charset="0"/>
                <a:hlinkClick r:id="rId5"/>
              </a:rPr>
              <a:t>kris.wall@noaa.gov</a:t>
            </a:r>
            <a:r>
              <a:rPr lang="en-US" sz="2400" dirty="0">
                <a:solidFill>
                  <a:srgbClr val="FFFFFF"/>
                </a:solidFill>
                <a:effectLst>
                  <a:outerShdw blurRad="38100" dist="38100" dir="2700000" algn="tl">
                    <a:srgbClr val="000000"/>
                  </a:outerShdw>
                </a:effectLst>
                <a:latin typeface="Garamond" charset="0"/>
              </a:rPr>
              <a:t>  -- 503-231-2221 (Portland, OR)</a:t>
            </a:r>
          </a:p>
          <a:p>
            <a:pPr eaLnBrk="1" hangingPunct="1">
              <a:lnSpc>
                <a:spcPct val="65000"/>
              </a:lnSpc>
              <a:spcBef>
                <a:spcPct val="50000"/>
              </a:spcBef>
            </a:pPr>
            <a:r>
              <a:rPr lang="en-US" sz="2400" dirty="0">
                <a:solidFill>
                  <a:srgbClr val="FFFFFF"/>
                </a:solidFill>
                <a:effectLst>
                  <a:outerShdw blurRad="38100" dist="38100" dir="2700000" algn="tl">
                    <a:srgbClr val="000000"/>
                  </a:outerShdw>
                </a:effectLst>
                <a:latin typeface="Garamond" charset="0"/>
              </a:rPr>
              <a:t>Bill O</a:t>
            </a:r>
            <a:r>
              <a:rPr lang="ja-JP" altLang="en-US" sz="2400" dirty="0">
                <a:solidFill>
                  <a:srgbClr val="FFFFFF"/>
                </a:solidFill>
                <a:effectLst>
                  <a:outerShdw blurRad="38100" dist="38100" dir="2700000" algn="tl">
                    <a:srgbClr val="000000"/>
                  </a:outerShdw>
                </a:effectLst>
                <a:latin typeface="Garamond" charset="0"/>
              </a:rPr>
              <a:t>’</a:t>
            </a:r>
            <a:r>
              <a:rPr lang="en-US" sz="2400" dirty="0" err="1">
                <a:solidFill>
                  <a:srgbClr val="FFFFFF"/>
                </a:solidFill>
                <a:effectLst>
                  <a:outerShdw blurRad="38100" dist="38100" dir="2700000" algn="tl">
                    <a:srgbClr val="000000"/>
                  </a:outerShdw>
                </a:effectLst>
                <a:latin typeface="Garamond" charset="0"/>
              </a:rPr>
              <a:t>Beirne</a:t>
            </a:r>
            <a:r>
              <a:rPr lang="en-US" sz="2400" dirty="0">
                <a:solidFill>
                  <a:srgbClr val="FFFFFF"/>
                </a:solidFill>
                <a:effectLst>
                  <a:outerShdw blurRad="38100" dist="38100" dir="2700000" algn="tl">
                    <a:srgbClr val="000000"/>
                  </a:outerShdw>
                </a:effectLst>
                <a:latin typeface="Garamond" charset="0"/>
              </a:rPr>
              <a:t>, </a:t>
            </a:r>
            <a:r>
              <a:rPr lang="en-US" sz="2400" dirty="0">
                <a:solidFill>
                  <a:srgbClr val="FFFFFF"/>
                </a:solidFill>
                <a:effectLst>
                  <a:outerShdw blurRad="38100" dist="38100" dir="2700000" algn="tl">
                    <a:srgbClr val="000000"/>
                  </a:outerShdw>
                </a:effectLst>
                <a:latin typeface="Garamond" charset="0"/>
                <a:hlinkClick r:id="rId6"/>
              </a:rPr>
              <a:t>bill.obeirne@noaa.gov</a:t>
            </a:r>
            <a:r>
              <a:rPr lang="en-US" sz="2400" dirty="0">
                <a:solidFill>
                  <a:srgbClr val="FFFFFF"/>
                </a:solidFill>
                <a:effectLst>
                  <a:outerShdw blurRad="38100" dist="38100" dir="2700000" algn="tl">
                    <a:srgbClr val="000000"/>
                  </a:outerShdw>
                </a:effectLst>
                <a:latin typeface="Garamond" charset="0"/>
              </a:rPr>
              <a:t> – 301-563-1160 (HQ/Maryland)</a:t>
            </a:r>
          </a:p>
          <a:p>
            <a:pPr eaLnBrk="1" hangingPunct="1">
              <a:lnSpc>
                <a:spcPct val="65000"/>
              </a:lnSpc>
              <a:spcBef>
                <a:spcPct val="50000"/>
              </a:spcBef>
            </a:pPr>
            <a:endParaRPr lang="en-US" sz="2400" dirty="0">
              <a:solidFill>
                <a:srgbClr val="FFFFFF"/>
              </a:solidFill>
              <a:effectLst>
                <a:outerShdw blurRad="38100" dist="38100" dir="2700000" algn="tl">
                  <a:srgbClr val="000000"/>
                </a:outerShdw>
              </a:effectLst>
              <a:latin typeface="Garamond" charset="0"/>
            </a:endParaRPr>
          </a:p>
          <a:p>
            <a:pPr lvl="2" algn="r" eaLnBrk="1" hangingPunct="1">
              <a:lnSpc>
                <a:spcPct val="65000"/>
              </a:lnSpc>
              <a:spcBef>
                <a:spcPct val="50000"/>
              </a:spcBef>
            </a:pPr>
            <a:endParaRPr lang="en-US" sz="2400" dirty="0" smtClean="0">
              <a:solidFill>
                <a:srgbClr val="FFFFFF"/>
              </a:solidFill>
              <a:effectLst>
                <a:outerShdw blurRad="38100" dist="38100" dir="2700000" algn="tl">
                  <a:srgbClr val="000000"/>
                </a:outerShdw>
              </a:effectLst>
              <a:latin typeface="Garamond" charset="0"/>
            </a:endParaRPr>
          </a:p>
          <a:p>
            <a:pPr lvl="2" algn="r" eaLnBrk="1" hangingPunct="1">
              <a:lnSpc>
                <a:spcPct val="65000"/>
              </a:lnSpc>
              <a:spcBef>
                <a:spcPct val="50000"/>
              </a:spcBef>
            </a:pPr>
            <a:r>
              <a:rPr lang="en-US" sz="2400" dirty="0" smtClean="0">
                <a:solidFill>
                  <a:srgbClr val="FFFFFF"/>
                </a:solidFill>
                <a:effectLst>
                  <a:outerShdw blurRad="38100" dist="38100" dir="2700000" algn="tl">
                    <a:srgbClr val="000000"/>
                  </a:outerShdw>
                </a:effectLst>
                <a:latin typeface="Garamond" charset="0"/>
              </a:rPr>
              <a:t>NOAA</a:t>
            </a:r>
            <a:r>
              <a:rPr lang="ja-JP" altLang="en-US" sz="2400" dirty="0" smtClean="0">
                <a:solidFill>
                  <a:srgbClr val="FFFFFF"/>
                </a:solidFill>
                <a:effectLst>
                  <a:outerShdw blurRad="38100" dist="38100" dir="2700000" algn="tl">
                    <a:srgbClr val="000000"/>
                  </a:outerShdw>
                </a:effectLst>
                <a:latin typeface="Garamond" charset="0"/>
              </a:rPr>
              <a:t>’</a:t>
            </a:r>
            <a:r>
              <a:rPr lang="en-US" sz="2400" dirty="0" smtClean="0">
                <a:solidFill>
                  <a:srgbClr val="FFFFFF"/>
                </a:solidFill>
                <a:effectLst>
                  <a:outerShdw blurRad="38100" dist="38100" dir="2700000" algn="tl">
                    <a:srgbClr val="000000"/>
                  </a:outerShdw>
                </a:effectLst>
                <a:latin typeface="Garamond" charset="0"/>
              </a:rPr>
              <a:t>s </a:t>
            </a:r>
            <a:r>
              <a:rPr lang="en-US" sz="2400" dirty="0">
                <a:solidFill>
                  <a:srgbClr val="FFFFFF"/>
                </a:solidFill>
                <a:effectLst>
                  <a:outerShdw blurRad="38100" dist="38100" dir="2700000" algn="tl">
                    <a:srgbClr val="000000"/>
                  </a:outerShdw>
                </a:effectLst>
                <a:latin typeface="Garamond" charset="0"/>
              </a:rPr>
              <a:t>Office of Ocean and Coastal Resource Management</a:t>
            </a:r>
          </a:p>
        </p:txBody>
      </p:sp>
      <p:pic>
        <p:nvPicPr>
          <p:cNvPr id="6" name="Picture 6" descr="noaadisk"/>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61313" y="5152842"/>
            <a:ext cx="10668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29030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0" fill="hold"/>
                                        <p:tgtEl>
                                          <p:spTgt spid="6"/>
                                        </p:tgtEl>
                                        <p:attrNameLst>
                                          <p:attrName>ppt_x</p:attrName>
                                        </p:attrNameLst>
                                      </p:cBhvr>
                                      <p:tavLst>
                                        <p:tav tm="0">
                                          <p:val>
                                            <p:strVal val="1+#ppt_w/2"/>
                                          </p:val>
                                        </p:tav>
                                        <p:tav tm="100000">
                                          <p:val>
                                            <p:strVal val="#ppt_x"/>
                                          </p:val>
                                        </p:tav>
                                      </p:tavLst>
                                    </p:anim>
                                    <p:anim calcmode="lin" valueType="num">
                                      <p:cBhvr additive="base">
                                        <p:cTn id="8" dur="3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43688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648200" y="76200"/>
            <a:ext cx="4267200" cy="6462713"/>
          </a:xfrm>
          <a:prstGeom prst="rect">
            <a:avLst/>
          </a:prstGeom>
          <a:noFill/>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latin typeface="Garamond" charset="0"/>
              </a:rPr>
              <a:t>Delaware based its findings of coastal effects from offshore alternative energy projects on potential migration disruptions to avian species, acoustic and electromagnetic disturbances to marine species; the effects of exclusion zones on commercial and sport fishing; interference with electronic communications; and increased navigational risks due to the rerouting of vessel traffic.</a:t>
            </a:r>
          </a:p>
          <a:p>
            <a:pPr eaLnBrk="1" hangingPunct="1"/>
            <a:endParaRPr lang="en-US">
              <a:latin typeface="Garamond" charset="0"/>
            </a:endParaRPr>
          </a:p>
          <a:p>
            <a:pPr eaLnBrk="1" hangingPunct="1"/>
            <a:r>
              <a:rPr lang="en-US">
                <a:latin typeface="Garamond" charset="0"/>
              </a:rPr>
              <a:t>Avian impacts reduced after challenge from BOEM.</a:t>
            </a:r>
          </a:p>
          <a:p>
            <a:pPr eaLnBrk="1" hangingPunct="1"/>
            <a:endParaRPr lang="en-US">
              <a:latin typeface="Garamond" charset="0"/>
            </a:endParaRPr>
          </a:p>
          <a:p>
            <a:pPr eaLnBrk="1" hangingPunct="1"/>
            <a:r>
              <a:rPr lang="en-US">
                <a:latin typeface="Garamond" charset="0"/>
              </a:rPr>
              <a:t>Delaware</a:t>
            </a:r>
            <a:r>
              <a:rPr lang="ja-JP" altLang="en-US">
                <a:latin typeface="Garamond" charset="0"/>
              </a:rPr>
              <a:t>’</a:t>
            </a:r>
            <a:r>
              <a:rPr lang="en-US">
                <a:latin typeface="Garamond" charset="0"/>
              </a:rPr>
              <a:t>s final GLD for federal waters was reduced to the BOEM MD/VA boundary line as effects from alternative energy projects not reasonably foreseeable in federal waters off VA.</a:t>
            </a:r>
          </a:p>
          <a:p>
            <a:pPr eaLnBrk="1" hangingPunct="1"/>
            <a:endParaRPr lang="en-US">
              <a:latin typeface="Garamond" charset="0"/>
            </a:endParaRPr>
          </a:p>
          <a:p>
            <a:pPr eaLnBrk="1" hangingPunct="1"/>
            <a:r>
              <a:rPr lang="en-US">
                <a:latin typeface="Garamond" charset="0"/>
              </a:rPr>
              <a:t>24 n.m. seaward boundary is based on the area of potential environmental effects described in the BOEM PEIS (2007)  for its offshore alternative energy program.</a:t>
            </a:r>
          </a:p>
        </p:txBody>
      </p:sp>
      <p:cxnSp>
        <p:nvCxnSpPr>
          <p:cNvPr id="5" name="Straight Arrow Connector 4"/>
          <p:cNvCxnSpPr/>
          <p:nvPr/>
        </p:nvCxnSpPr>
        <p:spPr>
          <a:xfrm rot="10800000" flipV="1">
            <a:off x="2286000" y="4114800"/>
            <a:ext cx="2362200" cy="304800"/>
          </a:xfrm>
          <a:prstGeom prst="straightConnector1">
            <a:avLst/>
          </a:prstGeom>
          <a:ln w="19050">
            <a:solidFill>
              <a:schemeClr val="bg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6204350"/>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7638"/>
            <a:ext cx="4914900" cy="648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181600" y="685800"/>
            <a:ext cx="3581400" cy="4708525"/>
          </a:xfrm>
          <a:prstGeom prst="rect">
            <a:avLst/>
          </a:prstGeom>
          <a:noFill/>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000">
                <a:latin typeface="Garamond" charset="0"/>
              </a:rPr>
              <a:t>Connecticut initially proposed a much larger GLD for OCSLA offshore oil and gas Exploration Plans and Development and Production Plans authorized by BOEM – effects analysis not adequate.</a:t>
            </a:r>
          </a:p>
          <a:p>
            <a:pPr eaLnBrk="1" hangingPunct="1"/>
            <a:endParaRPr lang="en-US" sz="2000">
              <a:latin typeface="Garamond" charset="0"/>
            </a:endParaRPr>
          </a:p>
          <a:p>
            <a:pPr eaLnBrk="1" hangingPunct="1"/>
            <a:r>
              <a:rPr lang="en-US" sz="2000">
                <a:latin typeface="Garamond" charset="0"/>
              </a:rPr>
              <a:t>The GLD was reduced to certain fishing areas based on NMFS statistical areas/data, which provided a reasonable basis for effects to commercial fishing in these areas from potential oil and gas development.</a:t>
            </a:r>
          </a:p>
        </p:txBody>
      </p:sp>
    </p:spTree>
    <p:extLst>
      <p:ext uri="{BB962C8B-B14F-4D97-AF65-F5344CB8AC3E}">
        <p14:creationId xmlns:p14="http://schemas.microsoft.com/office/powerpoint/2010/main" val="53514140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447800"/>
          </a:xfrm>
        </p:spPr>
        <p:txBody>
          <a:bodyPr>
            <a:normAutofit fontScale="90000"/>
          </a:bodyPr>
          <a:lstStyle/>
          <a:p>
            <a:pPr algn="ctr"/>
            <a:r>
              <a:rPr lang="en-US" dirty="0" smtClean="0"/>
              <a:t>Washington coast MSP</a:t>
            </a:r>
            <a:br>
              <a:rPr lang="en-US" dirty="0" smtClean="0"/>
            </a:br>
            <a:r>
              <a:rPr lang="en-US" dirty="0" smtClean="0"/>
              <a:t>process for setting goals &amp; objectives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0671446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5990931"/>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pPr>
              <a:defRPr/>
            </a:pPr>
            <a:endParaRPr lang="en-US" smtClean="0">
              <a:ea typeface="+mj-ea"/>
            </a:endParaRPr>
          </a:p>
        </p:txBody>
      </p:sp>
      <p:pic>
        <p:nvPicPr>
          <p:cNvPr id="20483" name="Content Placeholder 3" descr="samp_bathy_places.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Tree>
    <p:extLst>
      <p:ext uri="{BB962C8B-B14F-4D97-AF65-F5344CB8AC3E}">
        <p14:creationId xmlns:p14="http://schemas.microsoft.com/office/powerpoint/2010/main" val="3726819619"/>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Boundary Considerations</a:t>
            </a:r>
            <a:endParaRPr lang="en-US" dirty="0"/>
          </a:p>
        </p:txBody>
      </p:sp>
      <p:sp>
        <p:nvSpPr>
          <p:cNvPr id="3" name="Content Placeholder 2"/>
          <p:cNvSpPr>
            <a:spLocks noGrp="1"/>
          </p:cNvSpPr>
          <p:nvPr>
            <p:ph idx="1"/>
          </p:nvPr>
        </p:nvSpPr>
        <p:spPr/>
        <p:txBody>
          <a:bodyPr>
            <a:normAutofit lnSpcReduction="10000"/>
          </a:bodyPr>
          <a:lstStyle/>
          <a:p>
            <a:r>
              <a:rPr lang="en-US" dirty="0" smtClean="0"/>
              <a:t>What specific federal activities are expected? That most likely have reasonably foreseeable coastal effects (uses or resources)?</a:t>
            </a:r>
          </a:p>
          <a:p>
            <a:pPr>
              <a:buNone/>
            </a:pPr>
            <a:endParaRPr lang="en-US" dirty="0"/>
          </a:p>
          <a:p>
            <a:r>
              <a:rPr lang="en-US" dirty="0" smtClean="0"/>
              <a:t>What are the geographic limits of those activities or technologies?</a:t>
            </a:r>
          </a:p>
          <a:p>
            <a:pPr>
              <a:buNone/>
            </a:pPr>
            <a:endParaRPr lang="en-US" dirty="0" smtClean="0"/>
          </a:p>
          <a:p>
            <a:r>
              <a:rPr lang="en-US" dirty="0" smtClean="0"/>
              <a:t>Ecological functions - bathymetric features, critical resource areas (e.g. habitats, feeding or breeding areas), or migration patterns.</a:t>
            </a:r>
          </a:p>
        </p:txBody>
      </p:sp>
    </p:spTree>
    <p:extLst>
      <p:ext uri="{BB962C8B-B14F-4D97-AF65-F5344CB8AC3E}">
        <p14:creationId xmlns:p14="http://schemas.microsoft.com/office/powerpoint/2010/main" val="4217722879"/>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Boundary Considerations</a:t>
            </a:r>
            <a:endParaRPr lang="en-US" dirty="0"/>
          </a:p>
        </p:txBody>
      </p:sp>
      <p:sp>
        <p:nvSpPr>
          <p:cNvPr id="3" name="Content Placeholder 2"/>
          <p:cNvSpPr>
            <a:spLocks noGrp="1"/>
          </p:cNvSpPr>
          <p:nvPr>
            <p:ph idx="1"/>
          </p:nvPr>
        </p:nvSpPr>
        <p:spPr/>
        <p:txBody>
          <a:bodyPr/>
          <a:lstStyle/>
          <a:p>
            <a:r>
              <a:rPr lang="en-US" dirty="0"/>
              <a:t>A</a:t>
            </a:r>
            <a:r>
              <a:rPr lang="en-US" dirty="0" smtClean="0"/>
              <a:t>mount of information and analysis needed – geographic coverage of existing studies and available spatial data (e.g. Environmental Impact Studies).</a:t>
            </a:r>
          </a:p>
          <a:p>
            <a:endParaRPr lang="en-US" dirty="0"/>
          </a:p>
          <a:p>
            <a:endParaRPr lang="en-US" dirty="0" smtClean="0"/>
          </a:p>
        </p:txBody>
      </p:sp>
    </p:spTree>
    <p:extLst>
      <p:ext uri="{BB962C8B-B14F-4D97-AF65-F5344CB8AC3E}">
        <p14:creationId xmlns:p14="http://schemas.microsoft.com/office/powerpoint/2010/main" val="3972308719"/>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413" y="0"/>
            <a:ext cx="88931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3814565"/>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47913" y="0"/>
            <a:ext cx="44481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9300529"/>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Next Steps</a:t>
            </a:r>
            <a:endParaRPr lang="en-US" dirty="0"/>
          </a:p>
        </p:txBody>
      </p:sp>
      <p:sp>
        <p:nvSpPr>
          <p:cNvPr id="3" name="Content Placeholder 2"/>
          <p:cNvSpPr>
            <a:spLocks noGrp="1"/>
          </p:cNvSpPr>
          <p:nvPr>
            <p:ph idx="1"/>
          </p:nvPr>
        </p:nvSpPr>
        <p:spPr/>
        <p:txBody>
          <a:bodyPr>
            <a:normAutofit/>
          </a:bodyPr>
          <a:lstStyle/>
          <a:p>
            <a:r>
              <a:rPr lang="en-US" sz="2800" dirty="0" smtClean="0"/>
              <a:t>Drafting objectives on April 26</a:t>
            </a:r>
            <a:r>
              <a:rPr lang="en-US" sz="2800" baseline="30000" dirty="0" smtClean="0"/>
              <a:t>th</a:t>
            </a:r>
            <a:r>
              <a:rPr lang="en-US" sz="2800" dirty="0" smtClean="0"/>
              <a:t> and May 3</a:t>
            </a:r>
            <a:r>
              <a:rPr lang="en-US" sz="2800" baseline="30000" dirty="0" smtClean="0"/>
              <a:t>rd</a:t>
            </a:r>
            <a:endParaRPr lang="en-US" sz="2800" dirty="0" smtClean="0"/>
          </a:p>
          <a:p>
            <a:endParaRPr lang="en-US" sz="2800" dirty="0"/>
          </a:p>
          <a:p>
            <a:endParaRPr lang="en-US" sz="2800" dirty="0" smtClean="0"/>
          </a:p>
          <a:p>
            <a:endParaRPr lang="en-US" sz="2800" dirty="0"/>
          </a:p>
          <a:p>
            <a:endParaRPr lang="en-US" sz="2800" dirty="0" smtClean="0"/>
          </a:p>
          <a:p>
            <a:pPr marL="0" indent="0" algn="ctr">
              <a:buNone/>
            </a:pPr>
            <a:r>
              <a:rPr lang="en-US" sz="2800" dirty="0" smtClean="0"/>
              <a:t>Thank You!</a:t>
            </a:r>
            <a:endParaRPr lang="en-US" sz="2800" dirty="0"/>
          </a:p>
        </p:txBody>
      </p:sp>
    </p:spTree>
    <p:extLst>
      <p:ext uri="{BB962C8B-B14F-4D97-AF65-F5344CB8AC3E}">
        <p14:creationId xmlns:p14="http://schemas.microsoft.com/office/powerpoint/2010/main" val="379712953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764876"/>
          </a:xfrm>
        </p:spPr>
        <p:txBody>
          <a:bodyPr/>
          <a:lstStyle/>
          <a:p>
            <a:pPr algn="ctr"/>
            <a:r>
              <a:rPr lang="en-US" dirty="0" smtClean="0"/>
              <a:t>Workshop Outcomes</a:t>
            </a:r>
            <a:endParaRPr lang="en-US" dirty="0"/>
          </a:p>
        </p:txBody>
      </p:sp>
      <p:sp>
        <p:nvSpPr>
          <p:cNvPr id="3" name="Content Placeholder 2"/>
          <p:cNvSpPr>
            <a:spLocks noGrp="1"/>
          </p:cNvSpPr>
          <p:nvPr>
            <p:ph idx="1"/>
          </p:nvPr>
        </p:nvSpPr>
        <p:spPr>
          <a:xfrm>
            <a:off x="779463" y="1145877"/>
            <a:ext cx="7583487" cy="5329014"/>
          </a:xfrm>
        </p:spPr>
        <p:txBody>
          <a:bodyPr>
            <a:noAutofit/>
          </a:bodyPr>
          <a:lstStyle/>
          <a:p>
            <a:pPr lvl="0"/>
            <a:r>
              <a:rPr lang="en-US" sz="2000" dirty="0"/>
              <a:t>An identification of the priorities, interests, roles and expectations of key players</a:t>
            </a:r>
          </a:p>
          <a:p>
            <a:pPr lvl="0"/>
            <a:r>
              <a:rPr lang="en-US" sz="2000" dirty="0"/>
              <a:t>An understanding of marine spatial planning law and requirements, and the decision-making process for setting objectives</a:t>
            </a:r>
          </a:p>
          <a:p>
            <a:pPr lvl="0"/>
            <a:r>
              <a:rPr lang="en-US" sz="2000" dirty="0"/>
              <a:t>An identification of important social, economic, and ecological resources on the coast and threats to </a:t>
            </a:r>
            <a:r>
              <a:rPr lang="en-US" sz="2000" dirty="0" smtClean="0"/>
              <a:t>them</a:t>
            </a:r>
            <a:endParaRPr lang="en-US" sz="2000" dirty="0"/>
          </a:p>
          <a:p>
            <a:pPr lvl="0"/>
            <a:r>
              <a:rPr lang="en-US" sz="2000" dirty="0"/>
              <a:t> A discussion of participant’s desired future for the Washington Coast</a:t>
            </a:r>
          </a:p>
          <a:p>
            <a:pPr lvl="0"/>
            <a:r>
              <a:rPr lang="en-US" sz="2000" dirty="0"/>
              <a:t>An identification of a draft goal of WA MSP</a:t>
            </a:r>
          </a:p>
          <a:p>
            <a:pPr lvl="0"/>
            <a:r>
              <a:rPr lang="en-US" sz="2000" dirty="0"/>
              <a:t>An identification of a draft study area for WA MSP</a:t>
            </a:r>
          </a:p>
          <a:p>
            <a:pPr lvl="0"/>
            <a:r>
              <a:rPr lang="en-US" sz="2000" dirty="0"/>
              <a:t>An identification of draft objectives for WA </a:t>
            </a:r>
            <a:r>
              <a:rPr lang="en-US" sz="2000" dirty="0" smtClean="0"/>
              <a:t>MSP</a:t>
            </a:r>
            <a:endParaRPr lang="en-US" sz="2000" dirty="0"/>
          </a:p>
        </p:txBody>
      </p:sp>
    </p:spTree>
    <p:extLst>
      <p:ext uri="{BB962C8B-B14F-4D97-AF65-F5344CB8AC3E}">
        <p14:creationId xmlns:p14="http://schemas.microsoft.com/office/powerpoint/2010/main" val="416390964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Working Agreement</a:t>
            </a:r>
            <a:endParaRPr lang="en-US" dirty="0"/>
          </a:p>
        </p:txBody>
      </p:sp>
      <p:sp>
        <p:nvSpPr>
          <p:cNvPr id="3" name="Content Placeholder 2"/>
          <p:cNvSpPr>
            <a:spLocks noGrp="1"/>
          </p:cNvSpPr>
          <p:nvPr>
            <p:ph idx="1"/>
          </p:nvPr>
        </p:nvSpPr>
        <p:spPr>
          <a:xfrm>
            <a:off x="779463" y="1828800"/>
            <a:ext cx="7583487" cy="1156545"/>
          </a:xfrm>
        </p:spPr>
        <p:txBody>
          <a:bodyPr>
            <a:normAutofit lnSpcReduction="10000"/>
          </a:bodyPr>
          <a:lstStyle/>
          <a:p>
            <a:r>
              <a:rPr lang="en-US" sz="2800" dirty="0" smtClean="0"/>
              <a:t>How will this group work together?</a:t>
            </a:r>
          </a:p>
          <a:p>
            <a:r>
              <a:rPr lang="en-US" sz="2800" dirty="0" smtClean="0"/>
              <a:t>What will make this group successful?</a:t>
            </a:r>
          </a:p>
          <a:p>
            <a:pPr marL="0" indent="0">
              <a:buNone/>
            </a:pPr>
            <a:endParaRPr lang="en-US" dirty="0"/>
          </a:p>
        </p:txBody>
      </p:sp>
      <p:sp>
        <p:nvSpPr>
          <p:cNvPr id="5" name="TextBox 4"/>
          <p:cNvSpPr txBox="1"/>
          <p:nvPr/>
        </p:nvSpPr>
        <p:spPr>
          <a:xfrm>
            <a:off x="1156328" y="3174890"/>
            <a:ext cx="6312418" cy="3416320"/>
          </a:xfrm>
          <a:prstGeom prst="rect">
            <a:avLst/>
          </a:prstGeom>
          <a:noFill/>
        </p:spPr>
        <p:txBody>
          <a:bodyPr wrap="square" rtlCol="0">
            <a:spAutoFit/>
          </a:bodyPr>
          <a:lstStyle/>
          <a:p>
            <a:pPr marL="285750" indent="-285750">
              <a:buFont typeface="Arial"/>
              <a:buChar char="•"/>
            </a:pPr>
            <a:r>
              <a:rPr lang="en-US" sz="2400" dirty="0" smtClean="0"/>
              <a:t>Be respectful of others</a:t>
            </a:r>
          </a:p>
          <a:p>
            <a:pPr marL="285750" indent="-285750">
              <a:buFont typeface="Arial"/>
              <a:buChar char="•"/>
            </a:pPr>
            <a:r>
              <a:rPr lang="en-US" sz="2400" dirty="0" smtClean="0"/>
              <a:t>Keep discussion brief and to the point</a:t>
            </a:r>
          </a:p>
          <a:p>
            <a:pPr marL="285750" indent="-285750">
              <a:buFont typeface="Arial"/>
              <a:buChar char="•"/>
            </a:pPr>
            <a:r>
              <a:rPr lang="en-US" sz="2400" dirty="0" smtClean="0"/>
              <a:t>Don’t interrupt others</a:t>
            </a:r>
          </a:p>
          <a:p>
            <a:pPr marL="285750" indent="-285750">
              <a:buFont typeface="Arial"/>
              <a:buChar char="•"/>
            </a:pPr>
            <a:r>
              <a:rPr lang="en-US" sz="2400" dirty="0" smtClean="0"/>
              <a:t>Keep an open mind- listen to the opinion of others</a:t>
            </a:r>
          </a:p>
          <a:p>
            <a:pPr marL="285750" indent="-285750">
              <a:buFont typeface="Arial"/>
              <a:buChar char="•"/>
            </a:pPr>
            <a:r>
              <a:rPr lang="en-US" sz="2400" dirty="0" smtClean="0"/>
              <a:t>Avoid side conversations that distract others</a:t>
            </a:r>
          </a:p>
          <a:p>
            <a:pPr marL="285750" indent="-285750">
              <a:buFont typeface="Arial"/>
              <a:buChar char="•"/>
            </a:pPr>
            <a:r>
              <a:rPr lang="en-US" sz="2400" dirty="0" smtClean="0"/>
              <a:t>Strive for consensus</a:t>
            </a:r>
          </a:p>
          <a:p>
            <a:pPr marL="285750" indent="-285750">
              <a:buFont typeface="Arial"/>
              <a:buChar char="•"/>
            </a:pPr>
            <a:r>
              <a:rPr lang="en-US" sz="2400" dirty="0" smtClean="0"/>
              <a:t>Others?</a:t>
            </a:r>
            <a:endParaRPr lang="en-US" sz="2400" dirty="0"/>
          </a:p>
        </p:txBody>
      </p:sp>
    </p:spTree>
    <p:extLst>
      <p:ext uri="{BB962C8B-B14F-4D97-AF65-F5344CB8AC3E}">
        <p14:creationId xmlns:p14="http://schemas.microsoft.com/office/powerpoint/2010/main" val="416745042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4400" dirty="0" smtClean="0">
                <a:solidFill>
                  <a:srgbClr val="000090"/>
                </a:solidFill>
                <a:latin typeface="Calibri" pitchFamily="34" charset="0"/>
              </a:rPr>
              <a:t>Marine Spatial Planning</a:t>
            </a:r>
            <a:br>
              <a:rPr lang="en-US" sz="4400" dirty="0" smtClean="0">
                <a:solidFill>
                  <a:srgbClr val="000090"/>
                </a:solidFill>
                <a:latin typeface="Calibri" pitchFamily="34" charset="0"/>
              </a:rPr>
            </a:br>
            <a:r>
              <a:rPr lang="en-US" sz="4400" dirty="0" smtClean="0">
                <a:solidFill>
                  <a:srgbClr val="000090"/>
                </a:solidFill>
                <a:latin typeface="Calibri" pitchFamily="34" charset="0"/>
              </a:rPr>
              <a:t>Overview</a:t>
            </a:r>
            <a:endParaRPr lang="en-US" sz="4000" dirty="0">
              <a:solidFill>
                <a:srgbClr val="000090"/>
              </a:solidFill>
              <a:latin typeface="Calibri" pitchFamily="34" charset="0"/>
            </a:endParaRPr>
          </a:p>
        </p:txBody>
      </p:sp>
      <p:sp>
        <p:nvSpPr>
          <p:cNvPr id="5" name="Subtitle 4"/>
          <p:cNvSpPr>
            <a:spLocks noGrp="1"/>
          </p:cNvSpPr>
          <p:nvPr>
            <p:ph type="subTitle" idx="1"/>
          </p:nvPr>
        </p:nvSpPr>
        <p:spPr/>
        <p:txBody>
          <a:bodyPr/>
          <a:lstStyle/>
          <a:p>
            <a:r>
              <a:rPr lang="en-US" b="0" dirty="0" smtClean="0">
                <a:latin typeface="Calibri" pitchFamily="34" charset="0"/>
              </a:rPr>
              <a:t>March 29, 2013</a:t>
            </a:r>
          </a:p>
          <a:p>
            <a:r>
              <a:rPr lang="en-US" b="0" dirty="0" smtClean="0">
                <a:latin typeface="Calibri" pitchFamily="34" charset="0"/>
              </a:rPr>
              <a:t>Jennifer Hennessey</a:t>
            </a:r>
          </a:p>
          <a:p>
            <a:r>
              <a:rPr lang="en-US" b="0" dirty="0" smtClean="0">
                <a:latin typeface="Calibri" pitchFamily="34" charset="0"/>
              </a:rPr>
              <a:t>Dept. of Ecology</a:t>
            </a:r>
          </a:p>
          <a:p>
            <a:endParaRPr lang="en-US" b="0" dirty="0" smtClean="0">
              <a:latin typeface="Calibri" pitchFamily="34" charset="0"/>
            </a:endParaRPr>
          </a:p>
          <a:p>
            <a:endParaRPr lang="en-US" b="0" dirty="0">
              <a:latin typeface="Calibri" pitchFamily="34" charset="0"/>
            </a:endParaRPr>
          </a:p>
        </p:txBody>
      </p:sp>
    </p:spTree>
    <p:extLst>
      <p:ext uri="{BB962C8B-B14F-4D97-AF65-F5344CB8AC3E}">
        <p14:creationId xmlns:p14="http://schemas.microsoft.com/office/powerpoint/2010/main" val="3410765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207086"/>
            <a:ext cx="7583487" cy="911179"/>
          </a:xfrm>
        </p:spPr>
        <p:txBody>
          <a:bodyPr>
            <a:normAutofit/>
          </a:bodyPr>
          <a:lstStyle/>
          <a:p>
            <a:pPr algn="ctr"/>
            <a:r>
              <a:rPr lang="en-US" sz="4000" b="1" dirty="0" smtClean="0">
                <a:latin typeface="Calibri" pitchFamily="34" charset="0"/>
              </a:rPr>
              <a:t>Why do we need planning?</a:t>
            </a:r>
            <a:endParaRPr lang="en-US" sz="4000" b="1" dirty="0">
              <a:latin typeface="Calibri" pitchFamily="34" charset="0"/>
            </a:endParaRPr>
          </a:p>
        </p:txBody>
      </p:sp>
      <p:pic>
        <p:nvPicPr>
          <p:cNvPr id="4" name="Picture 8" descr="Z:\My Documents\Ocean Energy\Puget Sound Georgia Basin Conference\Energy\Buoy_vertical_146.jpg"/>
          <p:cNvPicPr>
            <a:picLocks noChangeAspect="1" noChangeArrowheads="1"/>
          </p:cNvPicPr>
          <p:nvPr/>
        </p:nvPicPr>
        <p:blipFill>
          <a:blip r:embed="rId3" cstate="print"/>
          <a:srcRect/>
          <a:stretch>
            <a:fillRect/>
          </a:stretch>
        </p:blipFill>
        <p:spPr bwMode="auto">
          <a:xfrm>
            <a:off x="3429000" y="1594980"/>
            <a:ext cx="1066800" cy="2367420"/>
          </a:xfrm>
          <a:prstGeom prst="rect">
            <a:avLst/>
          </a:prstGeom>
          <a:noFill/>
        </p:spPr>
      </p:pic>
      <p:pic>
        <p:nvPicPr>
          <p:cNvPr id="5" name="Picture 4"/>
          <p:cNvPicPr>
            <a:picLocks noChangeAspect="1" noChangeArrowheads="1"/>
          </p:cNvPicPr>
          <p:nvPr/>
        </p:nvPicPr>
        <p:blipFill>
          <a:blip r:embed="rId4" cstate="print"/>
          <a:srcRect/>
          <a:stretch>
            <a:fillRect/>
          </a:stretch>
        </p:blipFill>
        <p:spPr bwMode="auto">
          <a:xfrm>
            <a:off x="685800" y="1447800"/>
            <a:ext cx="2257425" cy="1526146"/>
          </a:xfrm>
          <a:prstGeom prst="rect">
            <a:avLst/>
          </a:prstGeom>
          <a:noFill/>
          <a:ln w="9525">
            <a:noFill/>
            <a:miter lim="800000"/>
            <a:headEnd/>
            <a:tailEnd/>
          </a:ln>
        </p:spPr>
      </p:pic>
      <p:pic>
        <p:nvPicPr>
          <p:cNvPr id="2050" name="Picture 2" descr="Z:\My Documents\photos\jurisdictional maps\OCNMS_jurisdictional_overlap.jpg"/>
          <p:cNvPicPr>
            <a:picLocks noChangeAspect="1" noChangeArrowheads="1"/>
          </p:cNvPicPr>
          <p:nvPr/>
        </p:nvPicPr>
        <p:blipFill>
          <a:blip r:embed="rId5" cstate="print"/>
          <a:srcRect/>
          <a:stretch>
            <a:fillRect/>
          </a:stretch>
        </p:blipFill>
        <p:spPr bwMode="auto">
          <a:xfrm>
            <a:off x="5683250" y="2590800"/>
            <a:ext cx="3079750" cy="2392841"/>
          </a:xfrm>
          <a:prstGeom prst="rect">
            <a:avLst/>
          </a:prstGeom>
          <a:noFill/>
        </p:spPr>
      </p:pic>
      <p:sp>
        <p:nvSpPr>
          <p:cNvPr id="8" name="TextBox 7"/>
          <p:cNvSpPr txBox="1"/>
          <p:nvPr/>
        </p:nvSpPr>
        <p:spPr>
          <a:xfrm>
            <a:off x="5715000" y="1828800"/>
            <a:ext cx="3048000" cy="830997"/>
          </a:xfrm>
          <a:prstGeom prst="rect">
            <a:avLst/>
          </a:prstGeom>
          <a:noFill/>
        </p:spPr>
        <p:txBody>
          <a:bodyPr wrap="square" rtlCol="0">
            <a:spAutoFit/>
          </a:bodyPr>
          <a:lstStyle/>
          <a:p>
            <a:pPr algn="ctr"/>
            <a:r>
              <a:rPr lang="en-US" sz="2400" dirty="0" smtClean="0">
                <a:solidFill>
                  <a:schemeClr val="bg1"/>
                </a:solidFill>
              </a:rPr>
              <a:t>Lots of governments and authorities!</a:t>
            </a:r>
          </a:p>
        </p:txBody>
      </p:sp>
      <p:sp>
        <p:nvSpPr>
          <p:cNvPr id="9" name="TextBox 8"/>
          <p:cNvSpPr txBox="1"/>
          <p:nvPr/>
        </p:nvSpPr>
        <p:spPr>
          <a:xfrm>
            <a:off x="3276600" y="1219200"/>
            <a:ext cx="1676400" cy="461665"/>
          </a:xfrm>
          <a:prstGeom prst="rect">
            <a:avLst/>
          </a:prstGeom>
          <a:noFill/>
        </p:spPr>
        <p:txBody>
          <a:bodyPr wrap="square" rtlCol="0">
            <a:spAutoFit/>
          </a:bodyPr>
          <a:lstStyle/>
          <a:p>
            <a:pPr algn="ctr"/>
            <a:r>
              <a:rPr lang="en-US" sz="2400" dirty="0" smtClean="0">
                <a:solidFill>
                  <a:schemeClr val="bg1"/>
                </a:solidFill>
              </a:rPr>
              <a:t>New uses</a:t>
            </a:r>
          </a:p>
        </p:txBody>
      </p:sp>
      <p:sp>
        <p:nvSpPr>
          <p:cNvPr id="10" name="TextBox 9"/>
          <p:cNvSpPr txBox="1"/>
          <p:nvPr/>
        </p:nvSpPr>
        <p:spPr>
          <a:xfrm>
            <a:off x="76200" y="2935069"/>
            <a:ext cx="3276600" cy="1200329"/>
          </a:xfrm>
          <a:prstGeom prst="rect">
            <a:avLst/>
          </a:prstGeom>
          <a:noFill/>
        </p:spPr>
        <p:txBody>
          <a:bodyPr wrap="square" rtlCol="0">
            <a:spAutoFit/>
          </a:bodyPr>
          <a:lstStyle/>
          <a:p>
            <a:pPr algn="ctr"/>
            <a:r>
              <a:rPr lang="en-US" sz="2400" dirty="0" smtClean="0">
                <a:solidFill>
                  <a:schemeClr val="bg1"/>
                </a:solidFill>
              </a:rPr>
              <a:t>Increasing pressures,</a:t>
            </a:r>
          </a:p>
          <a:p>
            <a:pPr algn="ctr"/>
            <a:r>
              <a:rPr lang="en-US" sz="2400" dirty="0" smtClean="0">
                <a:solidFill>
                  <a:schemeClr val="bg1"/>
                </a:solidFill>
              </a:rPr>
              <a:t>demands of existing uses</a:t>
            </a:r>
          </a:p>
        </p:txBody>
      </p:sp>
      <p:sp>
        <p:nvSpPr>
          <p:cNvPr id="11" name="TextBox 10"/>
          <p:cNvSpPr txBox="1"/>
          <p:nvPr/>
        </p:nvSpPr>
        <p:spPr>
          <a:xfrm>
            <a:off x="5715000" y="5029200"/>
            <a:ext cx="2895600" cy="461665"/>
          </a:xfrm>
          <a:prstGeom prst="rect">
            <a:avLst/>
          </a:prstGeom>
          <a:noFill/>
        </p:spPr>
        <p:txBody>
          <a:bodyPr wrap="square" rtlCol="0">
            <a:spAutoFit/>
          </a:bodyPr>
          <a:lstStyle/>
          <a:p>
            <a:pPr algn="ctr"/>
            <a:r>
              <a:rPr lang="en-US" sz="1200" dirty="0" smtClean="0">
                <a:solidFill>
                  <a:schemeClr val="bg1"/>
                </a:solidFill>
              </a:rPr>
              <a:t>Source: NOAA Olympic Coast National Marine Sanctuary</a:t>
            </a:r>
          </a:p>
        </p:txBody>
      </p:sp>
      <p:pic>
        <p:nvPicPr>
          <p:cNvPr id="15" name="Picture 3"/>
          <p:cNvPicPr>
            <a:picLocks noChangeAspect="1" noChangeArrowheads="1"/>
          </p:cNvPicPr>
          <p:nvPr/>
        </p:nvPicPr>
        <p:blipFill>
          <a:blip r:embed="rId6" cstate="print"/>
          <a:srcRect/>
          <a:stretch>
            <a:fillRect/>
          </a:stretch>
        </p:blipFill>
        <p:spPr bwMode="auto">
          <a:xfrm>
            <a:off x="4167769" y="3124200"/>
            <a:ext cx="1318631" cy="914400"/>
          </a:xfrm>
          <a:prstGeom prst="rect">
            <a:avLst/>
          </a:prstGeom>
          <a:noFill/>
          <a:ln w="9525">
            <a:noFill/>
            <a:miter lim="800000"/>
            <a:headEnd/>
            <a:tailEnd/>
          </a:ln>
        </p:spPr>
      </p:pic>
      <p:pic>
        <p:nvPicPr>
          <p:cNvPr id="16" name="Picture 15" descr="Essayons_USACE.jpg"/>
          <p:cNvPicPr>
            <a:picLocks noChangeAspect="1"/>
          </p:cNvPicPr>
          <p:nvPr/>
        </p:nvPicPr>
        <p:blipFill>
          <a:blip r:embed="rId7" cstate="print"/>
          <a:stretch>
            <a:fillRect/>
          </a:stretch>
        </p:blipFill>
        <p:spPr>
          <a:xfrm>
            <a:off x="3124200" y="4838700"/>
            <a:ext cx="2209800" cy="1104900"/>
          </a:xfrm>
          <a:prstGeom prst="rect">
            <a:avLst/>
          </a:prstGeom>
        </p:spPr>
      </p:pic>
      <p:sp>
        <p:nvSpPr>
          <p:cNvPr id="17" name="TextBox 16"/>
          <p:cNvSpPr txBox="1"/>
          <p:nvPr/>
        </p:nvSpPr>
        <p:spPr>
          <a:xfrm>
            <a:off x="2895600" y="5906869"/>
            <a:ext cx="2590800" cy="646331"/>
          </a:xfrm>
          <a:prstGeom prst="rect">
            <a:avLst/>
          </a:prstGeom>
          <a:noFill/>
        </p:spPr>
        <p:txBody>
          <a:bodyPr wrap="square" rtlCol="0">
            <a:spAutoFit/>
          </a:bodyPr>
          <a:lstStyle/>
          <a:p>
            <a:pPr algn="ctr"/>
            <a:r>
              <a:rPr lang="en-US" sz="1200" dirty="0" smtClean="0">
                <a:solidFill>
                  <a:schemeClr val="bg1"/>
                </a:solidFill>
              </a:rPr>
              <a:t>Hopper Dredge </a:t>
            </a:r>
            <a:r>
              <a:rPr lang="en-US" sz="1200" dirty="0" err="1" smtClean="0">
                <a:solidFill>
                  <a:schemeClr val="bg1"/>
                </a:solidFill>
              </a:rPr>
              <a:t>Essayons</a:t>
            </a:r>
            <a:r>
              <a:rPr lang="en-US" sz="1200" dirty="0" smtClean="0">
                <a:solidFill>
                  <a:schemeClr val="bg1"/>
                </a:solidFill>
              </a:rPr>
              <a:t/>
            </a:r>
            <a:br>
              <a:rPr lang="en-US" sz="1200" dirty="0" smtClean="0">
                <a:solidFill>
                  <a:schemeClr val="bg1"/>
                </a:solidFill>
              </a:rPr>
            </a:br>
            <a:r>
              <a:rPr lang="en-US" sz="1200" dirty="0" smtClean="0">
                <a:solidFill>
                  <a:schemeClr val="bg1"/>
                </a:solidFill>
              </a:rPr>
              <a:t>Source: US Army Corps of Engineers</a:t>
            </a:r>
          </a:p>
        </p:txBody>
      </p:sp>
      <p:sp>
        <p:nvSpPr>
          <p:cNvPr id="13" name="TextBox 12"/>
          <p:cNvSpPr txBox="1"/>
          <p:nvPr/>
        </p:nvSpPr>
        <p:spPr>
          <a:xfrm>
            <a:off x="1371600" y="4419600"/>
            <a:ext cx="3429000" cy="461665"/>
          </a:xfrm>
          <a:prstGeom prst="rect">
            <a:avLst/>
          </a:prstGeom>
          <a:noFill/>
        </p:spPr>
        <p:txBody>
          <a:bodyPr wrap="square" rtlCol="0">
            <a:spAutoFit/>
          </a:bodyPr>
          <a:lstStyle/>
          <a:p>
            <a:r>
              <a:rPr lang="en-US" sz="2400" dirty="0" smtClean="0">
                <a:solidFill>
                  <a:schemeClr val="bg1"/>
                </a:solidFill>
              </a:rPr>
              <a:t>Conflicts among uses</a:t>
            </a:r>
            <a:endParaRPr lang="en-US" sz="2400" dirty="0">
              <a:solidFill>
                <a:schemeClr val="bg1"/>
              </a:solidFill>
            </a:endParaRPr>
          </a:p>
        </p:txBody>
      </p:sp>
      <p:pic>
        <p:nvPicPr>
          <p:cNvPr id="18" name="Picture 3" descr="C:\DATA\My Documents\My Pictures\photos\coast\Ilwaco_marina_JHennessey.jpg"/>
          <p:cNvPicPr>
            <a:picLocks noChangeAspect="1" noChangeArrowheads="1"/>
          </p:cNvPicPr>
          <p:nvPr/>
        </p:nvPicPr>
        <p:blipFill>
          <a:blip r:embed="rId8" cstate="print"/>
          <a:srcRect t="5556"/>
          <a:stretch>
            <a:fillRect/>
          </a:stretch>
        </p:blipFill>
        <p:spPr bwMode="auto">
          <a:xfrm>
            <a:off x="685800" y="4876800"/>
            <a:ext cx="1828800" cy="1295400"/>
          </a:xfrm>
          <a:prstGeom prst="rect">
            <a:avLst/>
          </a:prstGeom>
          <a:noFill/>
        </p:spPr>
      </p:pic>
    </p:spTree>
    <p:extLst>
      <p:ext uri="{BB962C8B-B14F-4D97-AF65-F5344CB8AC3E}">
        <p14:creationId xmlns:p14="http://schemas.microsoft.com/office/powerpoint/2010/main" val="241051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Revolution.thmx</Template>
  <TotalTime>2471</TotalTime>
  <Words>4752</Words>
  <Application>Microsoft Macintosh PowerPoint</Application>
  <PresentationFormat>On-screen Show (4:3)</PresentationFormat>
  <Paragraphs>647</Paragraphs>
  <Slides>55</Slides>
  <Notes>30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57" baseType="lpstr">
      <vt:lpstr>Revolution</vt:lpstr>
      <vt:lpstr>Slide</vt:lpstr>
      <vt:lpstr>Washington Coast Marine Spatial Planning</vt:lpstr>
      <vt:lpstr> Workshop Planning Team</vt:lpstr>
      <vt:lpstr>Workshop Participants</vt:lpstr>
      <vt:lpstr>PowerPoint Presentation</vt:lpstr>
      <vt:lpstr>Washington coast MSP process for setting goals &amp; objectives</vt:lpstr>
      <vt:lpstr>Workshop Outcomes</vt:lpstr>
      <vt:lpstr>Working Agreement</vt:lpstr>
      <vt:lpstr>Marine Spatial Planning Overview</vt:lpstr>
      <vt:lpstr>Why do we need planning?</vt:lpstr>
      <vt:lpstr>           State Law Definition           </vt:lpstr>
      <vt:lpstr>State Law: Required plan elements</vt:lpstr>
      <vt:lpstr>Core principles: content and process</vt:lpstr>
      <vt:lpstr>Planning is a Public Process</vt:lpstr>
      <vt:lpstr>What happens with the final plan?</vt:lpstr>
      <vt:lpstr>What’s the relationship between MSP and local Shoreline Programs?</vt:lpstr>
      <vt:lpstr>Draft Process Timeline</vt:lpstr>
      <vt:lpstr>PowerPoint Presentation</vt:lpstr>
      <vt:lpstr>MSP Funding Overview</vt:lpstr>
      <vt:lpstr>PowerPoint Presentation</vt:lpstr>
      <vt:lpstr>PowerPoint Presentation</vt:lpstr>
      <vt:lpstr>PowerPoint Presentation</vt:lpstr>
      <vt:lpstr>Sharing Your Vision for Washington’s Coast</vt:lpstr>
      <vt:lpstr>MSP Objectives Topics</vt:lpstr>
      <vt:lpstr>MSP Objectives Topics Considerations</vt:lpstr>
      <vt:lpstr>Developing a Goal for MSP</vt:lpstr>
      <vt:lpstr>Developing a Goal for Washington’s Marine Spatial Plan</vt:lpstr>
      <vt:lpstr>General outline of how a plan’s goal, objectives, and activities fit together</vt:lpstr>
      <vt:lpstr> Examples from other state plans</vt:lpstr>
      <vt:lpstr>Examples from other state plans continued</vt:lpstr>
      <vt:lpstr>Goal Criteria</vt:lpstr>
      <vt:lpstr>Example Goal</vt:lpstr>
      <vt:lpstr>Considerations for Drafting the Washington Coast MSP Boundary</vt:lpstr>
      <vt:lpstr>Federal Consistency  under the CZMA</vt:lpstr>
      <vt:lpstr>Coastal Zone Management Act (CZMA) Participation and Incentives</vt:lpstr>
      <vt:lpstr>The Coastal Zone Management Act: Federal Consistency Requirements</vt:lpstr>
      <vt:lpstr>What is Federal Consistency? It’s An “Effects Test”</vt:lpstr>
      <vt:lpstr>“Federal Actions”</vt:lpstr>
      <vt:lpstr>Coastal Effects</vt:lpstr>
      <vt:lpstr>Coastal Effects</vt:lpstr>
      <vt:lpstr>Enforceable Policies</vt:lpstr>
      <vt:lpstr>Scope of Consistency Effects Test: Determining Geographic Scope</vt:lpstr>
      <vt:lpstr>Reviewing Federal License or Permit Activities Outside the Coastal Zone</vt:lpstr>
      <vt:lpstr>GLD Approval Based on Showing of Effects</vt:lpstr>
      <vt:lpstr>PowerPoint Presentation</vt:lpstr>
      <vt:lpstr>Boundary Suggestions/Considerations</vt:lpstr>
      <vt:lpstr>Effects Suggestions/Considerations</vt:lpstr>
      <vt:lpstr>PowerPoint Presentation</vt:lpstr>
      <vt:lpstr>PowerPoint Presentation</vt:lpstr>
      <vt:lpstr>PowerPoint Presentation</vt:lpstr>
      <vt:lpstr>PowerPoint Presentation</vt:lpstr>
      <vt:lpstr>Boundary Considerations</vt:lpstr>
      <vt:lpstr>Boundary Considerations</vt:lpstr>
      <vt:lpstr>PowerPoint Presentation</vt:lpstr>
      <vt:lpstr>PowerPoint Presentation</vt:lpstr>
      <vt:lpstr>Next Steps</vt:lpstr>
    </vt:vector>
  </TitlesOfParts>
  <Company>SeaGrant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Washington Coast Marine Spatial Planning</dc:title>
  <dc:creator>Bridget Trosin</dc:creator>
  <cp:lastModifiedBy>Bridget Trosin</cp:lastModifiedBy>
  <cp:revision>61</cp:revision>
  <dcterms:created xsi:type="dcterms:W3CDTF">2013-03-26T16:16:17Z</dcterms:created>
  <dcterms:modified xsi:type="dcterms:W3CDTF">2013-04-01T17:44:46Z</dcterms:modified>
</cp:coreProperties>
</file>